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351" r:id="rId3"/>
    <p:sldId id="346" r:id="rId4"/>
    <p:sldId id="347" r:id="rId5"/>
    <p:sldId id="269" r:id="rId6"/>
    <p:sldId id="270" r:id="rId7"/>
    <p:sldId id="271" r:id="rId8"/>
    <p:sldId id="272" r:id="rId9"/>
    <p:sldId id="274" r:id="rId10"/>
    <p:sldId id="276" r:id="rId11"/>
    <p:sldId id="277" r:id="rId12"/>
    <p:sldId id="278" r:id="rId13"/>
    <p:sldId id="287" r:id="rId14"/>
    <p:sldId id="279" r:id="rId15"/>
    <p:sldId id="280" r:id="rId16"/>
    <p:sldId id="281" r:id="rId17"/>
    <p:sldId id="282" r:id="rId18"/>
    <p:sldId id="283" r:id="rId19"/>
    <p:sldId id="284" r:id="rId20"/>
    <p:sldId id="288" r:id="rId21"/>
    <p:sldId id="285" r:id="rId22"/>
    <p:sldId id="286" r:id="rId23"/>
    <p:sldId id="289" r:id="rId24"/>
    <p:sldId id="290" r:id="rId25"/>
    <p:sldId id="291" r:id="rId26"/>
    <p:sldId id="292" r:id="rId27"/>
    <p:sldId id="295" r:id="rId28"/>
    <p:sldId id="296" r:id="rId29"/>
    <p:sldId id="293" r:id="rId30"/>
    <p:sldId id="294" r:id="rId31"/>
    <p:sldId id="297" r:id="rId32"/>
    <p:sldId id="298" r:id="rId33"/>
    <p:sldId id="300" r:id="rId34"/>
    <p:sldId id="302" r:id="rId35"/>
    <p:sldId id="303" r:id="rId36"/>
    <p:sldId id="305" r:id="rId37"/>
    <p:sldId id="306" r:id="rId38"/>
    <p:sldId id="308" r:id="rId39"/>
    <p:sldId id="309" r:id="rId40"/>
    <p:sldId id="307" r:id="rId41"/>
    <p:sldId id="299" r:id="rId42"/>
    <p:sldId id="310" r:id="rId43"/>
    <p:sldId id="359" r:id="rId44"/>
    <p:sldId id="317" r:id="rId45"/>
    <p:sldId id="314" r:id="rId46"/>
    <p:sldId id="315" r:id="rId47"/>
    <p:sldId id="316" r:id="rId48"/>
    <p:sldId id="318" r:id="rId49"/>
    <p:sldId id="320" r:id="rId50"/>
    <p:sldId id="323" r:id="rId51"/>
    <p:sldId id="319" r:id="rId52"/>
    <p:sldId id="365" r:id="rId53"/>
    <p:sldId id="366" r:id="rId54"/>
    <p:sldId id="367" r:id="rId55"/>
    <p:sldId id="368" r:id="rId56"/>
    <p:sldId id="369" r:id="rId57"/>
    <p:sldId id="322" r:id="rId58"/>
    <p:sldId id="352" r:id="rId59"/>
    <p:sldId id="353" r:id="rId60"/>
    <p:sldId id="354" r:id="rId61"/>
    <p:sldId id="355" r:id="rId62"/>
    <p:sldId id="356" r:id="rId63"/>
    <p:sldId id="357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40" r:id="rId74"/>
    <p:sldId id="338" r:id="rId75"/>
    <p:sldId id="339" r:id="rId76"/>
    <p:sldId id="341" r:id="rId77"/>
    <p:sldId id="342" r:id="rId78"/>
    <p:sldId id="343" r:id="rId79"/>
    <p:sldId id="344" r:id="rId80"/>
    <p:sldId id="345" r:id="rId81"/>
  </p:sldIdLst>
  <p:sldSz cx="9144000" cy="6858000" type="screen4x3"/>
  <p:notesSz cx="6797675" cy="9926638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401" autoAdjust="0"/>
  </p:normalViewPr>
  <p:slideViewPr>
    <p:cSldViewPr>
      <p:cViewPr>
        <p:scale>
          <a:sx n="65" d="100"/>
          <a:sy n="65" d="100"/>
        </p:scale>
        <p:origin x="-1234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1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736FF7-1472-4C6F-85E4-EC0EE96DC89A}" type="datetimeFigureOut">
              <a:rPr lang="sl-SI"/>
              <a:pPr>
                <a:defRPr/>
              </a:pPr>
              <a:t>8.10.2013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7A5F00-78ED-463F-8CD9-521491D0847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2231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4EFB95C9-ABE8-49DE-ADD1-8CE452F4B9FB}" type="datetimeFigureOut">
              <a:rPr lang="sl-SI" smtClean="0"/>
              <a:pPr>
                <a:defRPr/>
              </a:pPr>
              <a:t>8.10.2013</a:t>
            </a:fld>
            <a:endParaRPr lang="sl-SI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42E1410C-00E0-4162-A4C3-6AFE32B68AFA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2639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Ograda opomb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  <p:sp>
        <p:nvSpPr>
          <p:cNvPr id="50180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F6EFE8-DD66-4A53-990F-FAC86961C56F}" type="slidenum">
              <a:rPr lang="sl-SI"/>
              <a:pPr/>
              <a:t>1</a:t>
            </a:fld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Oblikovanje odličnosti – ne poznam pravega prevoda 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1410C-00E0-4162-A4C3-6AFE32B68AFA}" type="slidenum">
              <a:rPr lang="sl-SI" smtClean="0"/>
              <a:pPr>
                <a:defRPr/>
              </a:pPr>
              <a:t>35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8310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1410C-00E0-4162-A4C3-6AFE32B68AFA}" type="slidenum">
              <a:rPr lang="sl-SI" smtClean="0"/>
              <a:pPr>
                <a:defRPr/>
              </a:pPr>
              <a:t>71</a:t>
            </a:fld>
            <a:endParaRPr lang="sl-SI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1410C-00E0-4162-A4C3-6AFE32B68AFA}" type="slidenum">
              <a:rPr lang="sl-SI" smtClean="0"/>
              <a:pPr>
                <a:defRPr/>
              </a:pPr>
              <a:t>80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828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 smtClean="0"/>
              <a:t>Kliknite, če želite urediti slog podnaslova matrice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F1297-9D88-43FF-841B-222D7D794B7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CF78D-28D5-4E02-A7C7-455FE7B7ACA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96123-2932-4DF1-A4CA-CBDDB0E2737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239E-3183-4DEE-9D4D-AE7B05DE90B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2D035-6F50-43D5-9C31-E531E47A377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5C78-8885-48B7-B93E-C8454D1313C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BFE16-7409-40F8-B758-2C2F01A270E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CEFA2-FA37-41DD-9F3C-E7F4599FF7F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C7564-71EB-4C44-AB18-385B1449FBC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9FCFB-ABC0-4E6A-A05E-62A629E1E77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7CEC-F0AC-4550-8BE1-BC3F5E02285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dirty="0" smtClean="0"/>
              <a:t>Kliknite, če želite urediti slog naslova matrice</a:t>
            </a:r>
          </a:p>
        </p:txBody>
      </p:sp>
      <p:sp>
        <p:nvSpPr>
          <p:cNvPr id="1027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AAC496-C248-440E-95B2-17A51CBDFB6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lena.bon@nuk.uni-lj.si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ld.zbds-zveza.si/splosne_2008.asp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ail.co.uk/femail/article-2359481/What-students-really-libraries-From-texting-Facebook-online-shopping-just-18-time-spent-actually-READING.html#ixzz2Z6YPj3T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MJTi3qoxl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5Fq8_yAnVp0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presentations.nextlibrary.net/next2013/Laerkes_Kari_Patti_Reimagining_Future_Library_Buildings_Interractive_session_Cut.pdf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library.co.th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cid:image006.jpg@01CB3E00.420929D0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http://montazne-hise-on.net/images/moderna-sodobna-knjiznica-3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ntazne-hise-on.net/images/moderna-sodobna-knjiznica-3.jpg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montazne-hise-on.net/images/moderna-sodobna-knjiznica-0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vslo.si/kultura/knjige/foto-slovenske-knjiznice-med-najlepsimi/20801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arybuildings.info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tvslo.si/kultura/knjige/foto-slovenske-knjiznice-med-najlepsimi/208010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www.mklj.si/aktualno/item/2408-dan-po-poletavcih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ailymail.co.uk/femail/article-2359481/What-students-really-libraries-From-texting-Facebook-online-shopping-just-18-time-spent-actually-READING.html" TargetMode="External"/><Relationship Id="rId13" Type="http://schemas.openxmlformats.org/officeDocument/2006/relationships/hyperlink" Target="http://www.rtvslo.si/kultura/knjige/foto-slovenske-knjiznice-med-najlepsimi/208010" TargetMode="External"/><Relationship Id="rId3" Type="http://schemas.openxmlformats.org/officeDocument/2006/relationships/hyperlink" Target="http://www.nuk.uni-lj.si/knjiznicarskenovice/v2/podrobnostClanek.aspx?id=616" TargetMode="External"/><Relationship Id="rId7" Type="http://schemas.openxmlformats.org/officeDocument/2006/relationships/hyperlink" Target="http://www.dailymail.co.uk/home/search.html?s=&amp;authornamef=Margot+Peppers" TargetMode="External"/><Relationship Id="rId12" Type="http://schemas.openxmlformats.org/officeDocument/2006/relationships/hyperlink" Target="http://www.worldcat.org/search?q=au:Oldenburg,+Ray.&amp;qt=hot_author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://www.youtube.com/watch?v=QMJTi3qoxl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reintelligentlife.com/content/ideas/robert-butler/reinventing-library" TargetMode="External"/><Relationship Id="rId11" Type="http://schemas.openxmlformats.org/officeDocument/2006/relationships/hyperlink" Target="http://www.nuk.uni-lj.si/knjiznicarskenovice/2008_10_posvetovanje.asp" TargetMode="External"/><Relationship Id="rId5" Type="http://schemas.openxmlformats.org/officeDocument/2006/relationships/hyperlink" Target="http://croatian.cri.cn/361/2013/08/29/142s68476.htm" TargetMode="External"/><Relationship Id="rId15" Type="http://schemas.openxmlformats.org/officeDocument/2006/relationships/hyperlink" Target="http://www.croenergo.eu/GALERIJA-Zelena-knjiznica-u-Birminghamu-16254.aspx" TargetMode="External"/><Relationship Id="rId10" Type="http://schemas.openxmlformats.org/officeDocument/2006/relationships/hyperlink" Target="http://www.economist.com/node/10950463" TargetMode="External"/><Relationship Id="rId4" Type="http://schemas.openxmlformats.org/officeDocument/2006/relationships/hyperlink" Target="http://www.nuk.uni-lj.si/knjiznicarskenovice/v2/podrobnostClanek.aspx?id=128" TargetMode="External"/><Relationship Id="rId9" Type="http://schemas.openxmlformats.org/officeDocument/2006/relationships/hyperlink" Target="http://www.novilist.hr/Kultura/Mario-Hibert-Bibliotekari-u-umrezenom-drustvu-postaju-nositelji-drustvenih-promjena%2015.%20srpnja%202013" TargetMode="External"/><Relationship Id="rId14" Type="http://schemas.openxmlformats.org/officeDocument/2006/relationships/hyperlink" Target="http://www.old.zbds-zveza.si/splosne_2008.asp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slov 1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470025"/>
          </a:xfrm>
        </p:spPr>
        <p:txBody>
          <a:bodyPr/>
          <a:lstStyle/>
          <a:p>
            <a:pPr eaLnBrk="1" hangingPunct="1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000" dirty="0"/>
              <a:t>9. </a:t>
            </a:r>
            <a:r>
              <a:rPr lang="sl-SI" sz="2000" dirty="0" err="1"/>
              <a:t>savjetovanje</a:t>
            </a:r>
            <a:r>
              <a:rPr lang="sl-SI" sz="2000" dirty="0"/>
              <a:t> za narodne knjižnice u </a:t>
            </a:r>
            <a:r>
              <a:rPr lang="sl-SI" sz="2000" dirty="0" err="1"/>
              <a:t>Republici</a:t>
            </a:r>
            <a:r>
              <a:rPr lang="sl-SI" sz="2000" dirty="0"/>
              <a:t> </a:t>
            </a:r>
            <a:r>
              <a:rPr lang="sl-SI" sz="2000" dirty="0" err="1"/>
              <a:t>Hrvatskoj</a:t>
            </a: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/>
              <a:t>Zadar 9. – 11. 10. 2013</a:t>
            </a:r>
            <a:br>
              <a:rPr lang="sl-SI" sz="2000" dirty="0"/>
            </a:b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>
                <a:solidFill>
                  <a:srgbClr val="00B0F0"/>
                </a:solidFill>
              </a:rPr>
              <a:t>Oaze </a:t>
            </a:r>
            <a:r>
              <a:rPr lang="sl-SI" b="1" dirty="0" err="1">
                <a:solidFill>
                  <a:srgbClr val="00B0F0"/>
                </a:solidFill>
              </a:rPr>
              <a:t>okupljanja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ili</a:t>
            </a:r>
            <a:r>
              <a:rPr lang="sl-SI" b="1" dirty="0">
                <a:solidFill>
                  <a:srgbClr val="00B0F0"/>
                </a:solidFill>
              </a:rPr>
              <a:t> dnevni </a:t>
            </a:r>
            <a:r>
              <a:rPr lang="sl-SI" b="1" dirty="0" err="1">
                <a:solidFill>
                  <a:srgbClr val="00B0F0"/>
                </a:solidFill>
              </a:rPr>
              <a:t>boravak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zajednice</a:t>
            </a:r>
            <a:r>
              <a:rPr lang="sl-SI" dirty="0"/>
              <a:t/>
            </a:r>
            <a:br>
              <a:rPr lang="sl-SI" dirty="0"/>
            </a:br>
            <a:r>
              <a:rPr lang="sl-SI" sz="2800" b="1" dirty="0" smtClean="0"/>
              <a:t>Milena </a:t>
            </a:r>
            <a:r>
              <a:rPr lang="sl-SI" sz="2800" b="1" dirty="0"/>
              <a:t>Bon</a:t>
            </a:r>
            <a:r>
              <a:rPr lang="sl-SI" dirty="0"/>
              <a:t/>
            </a:r>
            <a:br>
              <a:rPr lang="sl-SI" dirty="0"/>
            </a:br>
            <a:r>
              <a:rPr lang="sl-SI" sz="1800" u="sng" dirty="0" err="1" smtClean="0">
                <a:hlinkClick r:id="rId4"/>
              </a:rPr>
              <a:t>milena.bon@nuk.uni</a:t>
            </a:r>
            <a:r>
              <a:rPr lang="sl-SI" sz="1800" u="sng" dirty="0" smtClean="0">
                <a:hlinkClick r:id="rId4"/>
              </a:rPr>
              <a:t>-</a:t>
            </a:r>
            <a:r>
              <a:rPr lang="sl-SI" sz="1800" u="sng" dirty="0" err="1" smtClean="0">
                <a:hlinkClick r:id="rId4"/>
              </a:rPr>
              <a:t>lj.si</a:t>
            </a:r>
            <a:r>
              <a:rPr lang="sl-SI" sz="1800" dirty="0"/>
              <a:t/>
            </a:r>
            <a:br>
              <a:rPr lang="sl-SI" sz="1800" dirty="0"/>
            </a:br>
            <a:r>
              <a:rPr lang="sl-SI" sz="1800" dirty="0" smtClean="0"/>
              <a:t/>
            </a:r>
            <a:br>
              <a:rPr lang="sl-SI" sz="1800" dirty="0" smtClean="0"/>
            </a:br>
            <a:r>
              <a:rPr lang="sl-SI" sz="1800" dirty="0" smtClean="0"/>
              <a:t>Narodna </a:t>
            </a:r>
            <a:r>
              <a:rPr lang="sl-SI" sz="1800" dirty="0"/>
              <a:t>in univerzitetna knjižnica, </a:t>
            </a:r>
            <a:r>
              <a:rPr lang="sl-SI" sz="1800" dirty="0" smtClean="0"/>
              <a:t>Ljubljana</a:t>
            </a:r>
            <a:r>
              <a:rPr lang="sl-SI" sz="1800" dirty="0"/>
              <a:t/>
            </a:r>
            <a:br>
              <a:rPr lang="sl-SI" sz="1800" dirty="0"/>
            </a:br>
            <a:r>
              <a:rPr lang="sl-SI" sz="1800" dirty="0"/>
              <a:t>Turjaška 1, 1000 Ljubljana, tel.: ++386 1 5861 313</a:t>
            </a:r>
            <a:br>
              <a:rPr lang="sl-SI" sz="1800" dirty="0"/>
            </a:br>
            <a:endParaRPr lang="sl-SI" sz="1800" dirty="0" smtClean="0">
              <a:solidFill>
                <a:schemeClr val="bg1"/>
              </a:solidFill>
            </a:endParaRPr>
          </a:p>
        </p:txBody>
      </p:sp>
      <p:sp>
        <p:nvSpPr>
          <p:cNvPr id="2051" name="Podnaslov 2"/>
          <p:cNvSpPr>
            <a:spLocks noGrp="1"/>
          </p:cNvSpPr>
          <p:nvPr>
            <p:ph type="subTitle" idx="1"/>
          </p:nvPr>
        </p:nvSpPr>
        <p:spPr>
          <a:xfrm>
            <a:off x="1403648" y="5373216"/>
            <a:ext cx="6400800" cy="1138237"/>
          </a:xfrm>
        </p:spPr>
        <p:txBody>
          <a:bodyPr/>
          <a:lstStyle/>
          <a:p>
            <a:pPr eaLnBrk="1" hangingPunct="1"/>
            <a:endParaRPr lang="sl-SI" sz="1400" dirty="0" smtClean="0"/>
          </a:p>
          <a:p>
            <a:pPr eaLnBrk="1" hangingPunct="1"/>
            <a:endParaRPr lang="sl-SI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Knjižnica - 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 err="1" smtClean="0"/>
              <a:t>životni</a:t>
            </a:r>
            <a:r>
              <a:rPr lang="sl-SI" dirty="0" smtClean="0"/>
              <a:t> </a:t>
            </a:r>
            <a:r>
              <a:rPr lang="sl-SI" dirty="0"/>
              <a:t>prostor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Ljudi se </a:t>
            </a:r>
            <a:r>
              <a:rPr lang="sl-SI" dirty="0" err="1" smtClean="0">
                <a:solidFill>
                  <a:srgbClr val="00B0F0"/>
                </a:solidFill>
              </a:rPr>
              <a:t>neobavezno</a:t>
            </a:r>
            <a:r>
              <a:rPr lang="sl-SI" dirty="0" smtClean="0"/>
              <a:t> </a:t>
            </a:r>
            <a:r>
              <a:rPr lang="sl-SI" dirty="0" err="1" smtClean="0"/>
              <a:t>druže</a:t>
            </a:r>
            <a:r>
              <a:rPr lang="sl-SI" dirty="0" smtClean="0"/>
              <a:t> i </a:t>
            </a:r>
            <a:r>
              <a:rPr lang="sl-SI" dirty="0" err="1" smtClean="0"/>
              <a:t>razgovaraju</a:t>
            </a:r>
            <a:r>
              <a:rPr lang="sl-SI" dirty="0" smtClean="0"/>
              <a:t>, </a:t>
            </a:r>
            <a:r>
              <a:rPr lang="sl-SI" dirty="0" err="1" smtClean="0"/>
              <a:t>upoznaju</a:t>
            </a:r>
            <a:r>
              <a:rPr lang="sl-SI" dirty="0" smtClean="0"/>
              <a:t> i </a:t>
            </a:r>
            <a:r>
              <a:rPr lang="sl-SI" dirty="0" err="1" smtClean="0"/>
              <a:t>razvijaju</a:t>
            </a:r>
            <a:r>
              <a:rPr lang="sl-SI" dirty="0" smtClean="0"/>
              <a:t> </a:t>
            </a:r>
            <a:r>
              <a:rPr lang="sl-SI" dirty="0"/>
              <a:t>socialne interakcije. </a:t>
            </a:r>
            <a:r>
              <a:rPr lang="sl-SI" dirty="0" err="1" smtClean="0"/>
              <a:t>Dolaze</a:t>
            </a:r>
            <a:r>
              <a:rPr lang="sl-SI" dirty="0" smtClean="0"/>
              <a:t> i </a:t>
            </a:r>
            <a:r>
              <a:rPr lang="sl-SI" dirty="0" err="1" smtClean="0"/>
              <a:t>odlaze</a:t>
            </a:r>
            <a:r>
              <a:rPr lang="sl-SI" dirty="0" smtClean="0"/>
              <a:t> </a:t>
            </a:r>
            <a:r>
              <a:rPr lang="sl-SI" dirty="0" err="1" smtClean="0"/>
              <a:t>kada</a:t>
            </a:r>
            <a:r>
              <a:rPr lang="sl-SI" dirty="0" smtClean="0"/>
              <a:t> žele. </a:t>
            </a:r>
            <a:r>
              <a:rPr lang="sl-SI" dirty="0"/>
              <a:t>Tu </a:t>
            </a:r>
            <a:r>
              <a:rPr lang="sl-SI" dirty="0" err="1" smtClean="0"/>
              <a:t>osjete</a:t>
            </a:r>
            <a:r>
              <a:rPr lang="sl-SI" dirty="0" smtClean="0"/>
              <a:t> </a:t>
            </a:r>
            <a:r>
              <a:rPr lang="sl-SI" dirty="0">
                <a:solidFill>
                  <a:srgbClr val="00B0F0"/>
                </a:solidFill>
              </a:rPr>
              <a:t>povezanost</a:t>
            </a:r>
            <a:r>
              <a:rPr lang="sl-SI" dirty="0"/>
              <a:t> </a:t>
            </a:r>
            <a:r>
              <a:rPr lang="sl-SI" dirty="0" err="1" smtClean="0"/>
              <a:t>sa</a:t>
            </a:r>
            <a:r>
              <a:rPr lang="sl-SI" dirty="0" smtClean="0"/>
              <a:t> </a:t>
            </a:r>
            <a:r>
              <a:rPr lang="sl-SI" dirty="0" err="1" smtClean="0"/>
              <a:t>lokalnom</a:t>
            </a:r>
            <a:r>
              <a:rPr lang="sl-SI" dirty="0" smtClean="0"/>
              <a:t> </a:t>
            </a:r>
            <a:r>
              <a:rPr lang="sl-SI" dirty="0" err="1" smtClean="0"/>
              <a:t>zajednicom</a:t>
            </a:r>
            <a:r>
              <a:rPr lang="sl-SI" dirty="0" smtClean="0"/>
              <a:t>. 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90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Knjižnica - 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 err="1" smtClean="0"/>
              <a:t>životni</a:t>
            </a:r>
            <a:r>
              <a:rPr lang="sl-SI" dirty="0" smtClean="0"/>
              <a:t> </a:t>
            </a:r>
            <a:r>
              <a:rPr lang="sl-SI" dirty="0"/>
              <a:t>prostor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Na kraju, važno je kakav je </a:t>
            </a:r>
            <a:r>
              <a:rPr lang="sl-SI" dirty="0" smtClean="0">
                <a:solidFill>
                  <a:srgbClr val="00B0F0"/>
                </a:solidFill>
              </a:rPr>
              <a:t>prostor</a:t>
            </a:r>
            <a:r>
              <a:rPr lang="sl-SI" dirty="0" smtClean="0"/>
              <a:t> </a:t>
            </a:r>
            <a:r>
              <a:rPr lang="sl-SI" dirty="0"/>
              <a:t>knjižnice </a:t>
            </a:r>
            <a:r>
              <a:rPr lang="sl-SI" dirty="0" smtClean="0"/>
              <a:t>i </a:t>
            </a:r>
            <a:r>
              <a:rPr lang="sl-SI" dirty="0"/>
              <a:t>kako se </a:t>
            </a:r>
            <a:r>
              <a:rPr lang="sl-SI" dirty="0" smtClean="0"/>
              <a:t>u njemu </a:t>
            </a:r>
            <a:r>
              <a:rPr lang="sl-SI" dirty="0" err="1" smtClean="0"/>
              <a:t>osjećaju</a:t>
            </a:r>
            <a:r>
              <a:rPr lang="sl-SI" dirty="0" smtClean="0"/>
              <a:t> </a:t>
            </a:r>
            <a:r>
              <a:rPr lang="sl-SI" dirty="0" err="1" smtClean="0"/>
              <a:t>korisnici</a:t>
            </a:r>
            <a:r>
              <a:rPr lang="sl-SI" dirty="0" smtClean="0"/>
              <a:t>.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U </a:t>
            </a:r>
            <a:r>
              <a:rPr lang="sl-SI" dirty="0" err="1"/>
              <a:t>zadnjoj</a:t>
            </a:r>
            <a:r>
              <a:rPr lang="sl-SI" dirty="0"/>
              <a:t> transformaciji društva na osnovi </a:t>
            </a:r>
            <a:r>
              <a:rPr lang="sl-SI" dirty="0" err="1"/>
              <a:t>brzo</a:t>
            </a:r>
            <a:r>
              <a:rPr lang="sl-SI" dirty="0"/>
              <a:t> se </a:t>
            </a:r>
            <a:r>
              <a:rPr lang="sl-SI" dirty="0" err="1"/>
              <a:t>razvijajuće</a:t>
            </a:r>
            <a:r>
              <a:rPr lang="sl-SI" dirty="0"/>
              <a:t> </a:t>
            </a:r>
            <a:r>
              <a:rPr lang="sl-SI" dirty="0" smtClean="0"/>
              <a:t>tehnologije</a:t>
            </a:r>
            <a:r>
              <a:rPr lang="sl-SI" dirty="0"/>
              <a:t>, knjižnica se seli u </a:t>
            </a:r>
            <a:r>
              <a:rPr lang="sl-SI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virtualni prostor</a:t>
            </a:r>
            <a:r>
              <a:rPr lang="sl-SI" dirty="0"/>
              <a:t>. 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8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Korisnik</a:t>
            </a:r>
            <a:r>
              <a:rPr lang="sl-SI" dirty="0" smtClean="0"/>
              <a:t>  - </a:t>
            </a:r>
            <a:r>
              <a:rPr lang="sl-SI" dirty="0" err="1" smtClean="0"/>
              <a:t>suradnik</a:t>
            </a:r>
            <a:r>
              <a:rPr lang="sl-SI" dirty="0" smtClean="0"/>
              <a:t> knjižnice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i="1" dirty="0">
                <a:solidFill>
                  <a:srgbClr val="00B0F0"/>
                </a:solidFill>
              </a:rPr>
              <a:t>Sekcija za </a:t>
            </a:r>
            <a:r>
              <a:rPr lang="sl-SI" i="1" dirty="0" smtClean="0">
                <a:solidFill>
                  <a:srgbClr val="00B0F0"/>
                </a:solidFill>
              </a:rPr>
              <a:t>narodne </a:t>
            </a:r>
            <a:r>
              <a:rPr lang="sl-SI" i="1" dirty="0">
                <a:solidFill>
                  <a:srgbClr val="00B0F0"/>
                </a:solidFill>
              </a:rPr>
              <a:t>knjižnice</a:t>
            </a:r>
            <a:r>
              <a:rPr lang="sl-SI" dirty="0"/>
              <a:t>, </a:t>
            </a:r>
            <a:r>
              <a:rPr lang="sl-SI" dirty="0" err="1" smtClean="0"/>
              <a:t>koja</a:t>
            </a:r>
            <a:r>
              <a:rPr lang="sl-SI" dirty="0" smtClean="0"/>
              <a:t> </a:t>
            </a:r>
            <a:r>
              <a:rPr lang="sl-SI" dirty="0"/>
              <a:t>deluje pod okriljem </a:t>
            </a:r>
            <a:r>
              <a:rPr lang="sl-SI" i="1" dirty="0" smtClean="0"/>
              <a:t>Zveze </a:t>
            </a:r>
            <a:r>
              <a:rPr lang="sl-SI" i="1" dirty="0"/>
              <a:t>bibliotekarskih društev Slovenije</a:t>
            </a:r>
            <a:r>
              <a:rPr lang="sl-SI" dirty="0"/>
              <a:t>, </a:t>
            </a:r>
            <a:r>
              <a:rPr lang="sl-SI" dirty="0" smtClean="0"/>
              <a:t>se je vrlo </a:t>
            </a:r>
            <a:r>
              <a:rPr lang="sl-SI" dirty="0" err="1" smtClean="0"/>
              <a:t>detaljno</a:t>
            </a:r>
            <a:r>
              <a:rPr lang="sl-SI" dirty="0" smtClean="0"/>
              <a:t> </a:t>
            </a:r>
            <a:r>
              <a:rPr lang="sl-SI" dirty="0" err="1" smtClean="0"/>
              <a:t>bavila</a:t>
            </a:r>
            <a:r>
              <a:rPr lang="sl-SI" dirty="0" smtClean="0"/>
              <a:t> </a:t>
            </a:r>
            <a:r>
              <a:rPr lang="sl-SI" dirty="0" err="1" smtClean="0"/>
              <a:t>tematikom</a:t>
            </a:r>
            <a:r>
              <a:rPr lang="sl-SI" dirty="0" smtClean="0"/>
              <a:t> knjižnice </a:t>
            </a:r>
            <a:r>
              <a:rPr lang="sl-SI" dirty="0" err="1" smtClean="0"/>
              <a:t>kao</a:t>
            </a:r>
            <a:r>
              <a:rPr lang="sl-SI" dirty="0" smtClean="0"/>
              <a:t> </a:t>
            </a:r>
            <a:r>
              <a:rPr lang="sl-SI" dirty="0" err="1" smtClean="0"/>
              <a:t>trećeg</a:t>
            </a:r>
            <a:r>
              <a:rPr lang="sl-SI" dirty="0" smtClean="0"/>
              <a:t> </a:t>
            </a:r>
            <a:r>
              <a:rPr lang="sl-SI" dirty="0"/>
              <a:t>prostora </a:t>
            </a:r>
            <a:r>
              <a:rPr lang="sl-SI" dirty="0" smtClean="0"/>
              <a:t>na </a:t>
            </a:r>
            <a:r>
              <a:rPr lang="sl-SI" i="1" dirty="0"/>
              <a:t>10. </a:t>
            </a:r>
            <a:r>
              <a:rPr lang="sl-SI" i="1" dirty="0" err="1" smtClean="0"/>
              <a:t>savjetovanju</a:t>
            </a:r>
            <a:r>
              <a:rPr lang="sl-SI" i="1" dirty="0" smtClean="0"/>
              <a:t> narodnih knjižnica u </a:t>
            </a:r>
            <a:r>
              <a:rPr lang="sl-SI" i="1" dirty="0" err="1" smtClean="0"/>
              <a:t>Kranjskoj</a:t>
            </a:r>
            <a:r>
              <a:rPr lang="sl-SI" i="1" dirty="0" smtClean="0"/>
              <a:t> </a:t>
            </a:r>
            <a:r>
              <a:rPr lang="sl-SI" i="1" dirty="0"/>
              <a:t>Gori </a:t>
            </a:r>
            <a:r>
              <a:rPr lang="sl-SI" dirty="0" smtClean="0"/>
              <a:t>pod nazivom </a:t>
            </a:r>
            <a:r>
              <a:rPr lang="sl-SI" dirty="0" smtClean="0">
                <a:solidFill>
                  <a:srgbClr val="00B0F0"/>
                </a:solidFill>
              </a:rPr>
              <a:t>»</a:t>
            </a:r>
            <a:r>
              <a:rPr lang="sl-SI" dirty="0" err="1" smtClean="0">
                <a:solidFill>
                  <a:srgbClr val="00B0F0"/>
                </a:solidFill>
              </a:rPr>
              <a:t>Korisnik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>– </a:t>
            </a:r>
            <a:r>
              <a:rPr lang="sl-SI" dirty="0" err="1" smtClean="0">
                <a:solidFill>
                  <a:srgbClr val="00B0F0"/>
                </a:solidFill>
              </a:rPr>
              <a:t>suradnik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>knjižnice.« </a:t>
            </a:r>
            <a:r>
              <a:rPr lang="sl-SI" sz="2800" dirty="0"/>
              <a:t>(</a:t>
            </a:r>
            <a:r>
              <a:rPr lang="sl-SI" sz="2800" u="sng" dirty="0">
                <a:hlinkClick r:id="rId2"/>
              </a:rPr>
              <a:t>http://www.old.zbds-zveza.si/splosne_2008.asp</a:t>
            </a:r>
            <a:r>
              <a:rPr lang="sl-SI" sz="2800" dirty="0"/>
              <a:t>) </a:t>
            </a:r>
            <a:r>
              <a:rPr lang="sl-SI" dirty="0"/>
              <a:t>29. i 30. rujna </a:t>
            </a:r>
            <a:r>
              <a:rPr lang="sl-SI" dirty="0" smtClean="0"/>
              <a:t>2008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01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Korisnik</a:t>
            </a:r>
            <a:r>
              <a:rPr lang="sl-SI" dirty="0" smtClean="0"/>
              <a:t>  </a:t>
            </a:r>
            <a:r>
              <a:rPr lang="sl-SI" dirty="0"/>
              <a:t>- </a:t>
            </a:r>
            <a:r>
              <a:rPr lang="sl-SI" dirty="0" err="1" smtClean="0"/>
              <a:t>suradnik</a:t>
            </a:r>
            <a:r>
              <a:rPr lang="sl-SI" dirty="0" smtClean="0"/>
              <a:t> </a:t>
            </a:r>
            <a:r>
              <a:rPr lang="sl-SI" dirty="0"/>
              <a:t>knjižnice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721589" cy="429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95536" y="602128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Sudionici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(foto Petra Kovič</a:t>
            </a:r>
            <a:r>
              <a:rPr lang="sl-SI" dirty="0" smtClean="0">
                <a:solidFill>
                  <a:schemeClr val="bg1"/>
                </a:solidFill>
              </a:rPr>
              <a:t>). Vir </a:t>
            </a:r>
            <a:r>
              <a:rPr lang="sl-SI" dirty="0">
                <a:solidFill>
                  <a:schemeClr val="bg1"/>
                </a:solidFill>
              </a:rPr>
              <a:t>slike: http://</a:t>
            </a:r>
            <a:r>
              <a:rPr lang="sl-SI" dirty="0" smtClean="0">
                <a:solidFill>
                  <a:schemeClr val="bg1"/>
                </a:solidFill>
              </a:rPr>
              <a:t>www.nuk.uni-lj.si/knjiznicarskenovice/2008_10_posvetovanje.asp 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121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Korisnik</a:t>
            </a:r>
            <a:r>
              <a:rPr lang="sl-SI" dirty="0" smtClean="0"/>
              <a:t> </a:t>
            </a:r>
            <a:r>
              <a:rPr lang="sl-SI" dirty="0"/>
              <a:t>- </a:t>
            </a:r>
            <a:r>
              <a:rPr lang="sl-SI" dirty="0" err="1" smtClean="0"/>
              <a:t>suradnik</a:t>
            </a:r>
            <a:r>
              <a:rPr lang="sl-SI" dirty="0" smtClean="0"/>
              <a:t> </a:t>
            </a:r>
            <a:r>
              <a:rPr lang="sl-SI" dirty="0"/>
              <a:t>knjižnice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sl-SI" dirty="0" err="1" smtClean="0"/>
              <a:t>Domaći</a:t>
            </a:r>
            <a:r>
              <a:rPr lang="sl-SI" dirty="0" smtClean="0"/>
              <a:t> i strani </a:t>
            </a:r>
            <a:r>
              <a:rPr lang="sl-SI" dirty="0" err="1" smtClean="0"/>
              <a:t>predavači</a:t>
            </a:r>
            <a:r>
              <a:rPr lang="sl-SI" dirty="0" smtClean="0"/>
              <a:t> </a:t>
            </a:r>
            <a:r>
              <a:rPr lang="sl-SI" dirty="0" err="1" smtClean="0"/>
              <a:t>su</a:t>
            </a:r>
            <a:r>
              <a:rPr lang="sl-SI" dirty="0" smtClean="0"/>
              <a:t> se na </a:t>
            </a:r>
            <a:r>
              <a:rPr lang="sl-SI" dirty="0" err="1" smtClean="0"/>
              <a:t>korisnika</a:t>
            </a:r>
            <a:r>
              <a:rPr lang="sl-SI" dirty="0" smtClean="0"/>
              <a:t> </a:t>
            </a:r>
            <a:r>
              <a:rPr lang="sl-SI" dirty="0" err="1" smtClean="0"/>
              <a:t>osvrnuli</a:t>
            </a:r>
            <a:r>
              <a:rPr lang="sl-SI" dirty="0" smtClean="0"/>
              <a:t> s </a:t>
            </a:r>
            <a:r>
              <a:rPr lang="sl-SI" dirty="0" err="1" smtClean="0"/>
              <a:t>različitih</a:t>
            </a:r>
            <a:r>
              <a:rPr lang="sl-SI" dirty="0" smtClean="0"/>
              <a:t> </a:t>
            </a:r>
            <a:r>
              <a:rPr lang="sl-SI" dirty="0" err="1" smtClean="0"/>
              <a:t>perpsektiva</a:t>
            </a:r>
            <a:r>
              <a:rPr lang="sl-SI" dirty="0" smtClean="0"/>
              <a:t>,  posebno </a:t>
            </a:r>
            <a:r>
              <a:rPr lang="sl-SI" dirty="0" err="1" smtClean="0"/>
              <a:t>su</a:t>
            </a:r>
            <a:r>
              <a:rPr lang="sl-SI" dirty="0" smtClean="0"/>
              <a:t> </a:t>
            </a:r>
            <a:r>
              <a:rPr lang="sl-SI" dirty="0" err="1" smtClean="0"/>
              <a:t>sudionici</a:t>
            </a:r>
            <a:r>
              <a:rPr lang="sl-SI" dirty="0" smtClean="0"/>
              <a:t> </a:t>
            </a:r>
            <a:r>
              <a:rPr lang="sl-SI" dirty="0" err="1" smtClean="0"/>
              <a:t>okruglog</a:t>
            </a:r>
            <a:r>
              <a:rPr lang="sl-SI" dirty="0" smtClean="0"/>
              <a:t> stola u </a:t>
            </a:r>
            <a:r>
              <a:rPr lang="sl-SI" dirty="0" err="1" smtClean="0"/>
              <a:t>prilično</a:t>
            </a:r>
            <a:r>
              <a:rPr lang="sl-SI" dirty="0" smtClean="0"/>
              <a:t> </a:t>
            </a:r>
            <a:r>
              <a:rPr lang="sl-SI" dirty="0" err="1" smtClean="0"/>
              <a:t>oštroj</a:t>
            </a:r>
            <a:r>
              <a:rPr lang="sl-SI" dirty="0" smtClean="0"/>
              <a:t> </a:t>
            </a:r>
            <a:r>
              <a:rPr lang="sl-SI" dirty="0" err="1" smtClean="0"/>
              <a:t>raspravi</a:t>
            </a:r>
            <a:r>
              <a:rPr lang="sl-SI" dirty="0" smtClean="0"/>
              <a:t> razmišljali </a:t>
            </a:r>
            <a:r>
              <a:rPr lang="sl-SI" dirty="0" smtClean="0">
                <a:solidFill>
                  <a:srgbClr val="00B0F0"/>
                </a:solidFill>
              </a:rPr>
              <a:t>o novim </a:t>
            </a:r>
            <a:r>
              <a:rPr lang="sl-SI" dirty="0" err="1" smtClean="0">
                <a:solidFill>
                  <a:srgbClr val="00B0F0"/>
                </a:solidFill>
              </a:rPr>
              <a:t>izazovima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modernog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knjižničara</a:t>
            </a:r>
            <a:r>
              <a:rPr lang="sl-SI" dirty="0" smtClean="0"/>
              <a:t>.  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917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Korisnik</a:t>
            </a:r>
            <a:r>
              <a:rPr lang="sl-SI" dirty="0" smtClean="0"/>
              <a:t>  </a:t>
            </a:r>
            <a:r>
              <a:rPr lang="sl-SI" dirty="0"/>
              <a:t>- </a:t>
            </a:r>
            <a:r>
              <a:rPr lang="sl-SI" dirty="0" err="1" smtClean="0"/>
              <a:t>suradnik</a:t>
            </a:r>
            <a:r>
              <a:rPr lang="sl-SI" dirty="0" smtClean="0"/>
              <a:t> </a:t>
            </a:r>
            <a:r>
              <a:rPr lang="sl-SI" dirty="0"/>
              <a:t>knjižnice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Postoji </a:t>
            </a:r>
            <a:r>
              <a:rPr lang="sl-SI" dirty="0" err="1" smtClean="0"/>
              <a:t>cijela</a:t>
            </a:r>
            <a:r>
              <a:rPr lang="sl-SI" dirty="0" smtClean="0"/>
              <a:t> </a:t>
            </a:r>
            <a:r>
              <a:rPr lang="sl-SI" dirty="0">
                <a:solidFill>
                  <a:srgbClr val="00B0F0"/>
                </a:solidFill>
              </a:rPr>
              <a:t>paleta </a:t>
            </a:r>
            <a:r>
              <a:rPr lang="sl-SI" dirty="0" err="1" smtClean="0">
                <a:solidFill>
                  <a:srgbClr val="00B0F0"/>
                </a:solidFill>
              </a:rPr>
              <a:t>različitih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korisnika</a:t>
            </a:r>
            <a:r>
              <a:rPr lang="sl-SI" dirty="0" smtClean="0"/>
              <a:t>: aktivna populacija, </a:t>
            </a:r>
            <a:r>
              <a:rPr lang="sl-SI" dirty="0" err="1" smtClean="0"/>
              <a:t>studenti</a:t>
            </a:r>
            <a:r>
              <a:rPr lang="sl-SI" dirty="0" smtClean="0"/>
              <a:t>, </a:t>
            </a:r>
            <a:r>
              <a:rPr lang="sl-SI" dirty="0"/>
              <a:t>odrasli, </a:t>
            </a:r>
            <a:r>
              <a:rPr lang="sl-SI" dirty="0" smtClean="0"/>
              <a:t>roditelji, </a:t>
            </a:r>
            <a:r>
              <a:rPr lang="sl-SI" dirty="0" err="1" smtClean="0"/>
              <a:t>djeca</a:t>
            </a:r>
            <a:r>
              <a:rPr lang="sl-SI" dirty="0" smtClean="0"/>
              <a:t>, bilo je mnogo govora o mladim i </a:t>
            </a:r>
            <a:r>
              <a:rPr lang="sl-SI" dirty="0" err="1" smtClean="0"/>
              <a:t>starijim</a:t>
            </a:r>
            <a:r>
              <a:rPr lang="sl-SI" dirty="0" smtClean="0"/>
              <a:t> – </a:t>
            </a:r>
            <a:r>
              <a:rPr lang="sl-SI" dirty="0" err="1" smtClean="0"/>
              <a:t>dvije</a:t>
            </a:r>
            <a:r>
              <a:rPr lang="sl-SI" dirty="0" smtClean="0"/>
              <a:t> kategorije s novim </a:t>
            </a:r>
            <a:r>
              <a:rPr lang="sl-SI" dirty="0" err="1" smtClean="0"/>
              <a:t>značajkama</a:t>
            </a:r>
            <a:r>
              <a:rPr lang="sl-SI" dirty="0" smtClean="0"/>
              <a:t>, </a:t>
            </a:r>
            <a:r>
              <a:rPr lang="sl-SI" dirty="0" err="1" smtClean="0"/>
              <a:t>kao</a:t>
            </a:r>
            <a:r>
              <a:rPr lang="sl-SI" dirty="0" smtClean="0"/>
              <a:t> i o </a:t>
            </a:r>
            <a:r>
              <a:rPr lang="sl-SI" dirty="0" err="1" smtClean="0"/>
              <a:t>korisnicima</a:t>
            </a:r>
            <a:r>
              <a:rPr lang="sl-SI" dirty="0" smtClean="0"/>
              <a:t> </a:t>
            </a:r>
            <a:r>
              <a:rPr lang="sl-SI" dirty="0" err="1" smtClean="0"/>
              <a:t>sa</a:t>
            </a:r>
            <a:r>
              <a:rPr lang="sl-SI" dirty="0" smtClean="0"/>
              <a:t> posebnim potrebama (</a:t>
            </a:r>
            <a:r>
              <a:rPr lang="sl-SI" dirty="0" err="1" smtClean="0"/>
              <a:t>kao</a:t>
            </a:r>
            <a:r>
              <a:rPr lang="sl-SI" dirty="0" smtClean="0"/>
              <a:t> </a:t>
            </a:r>
            <a:r>
              <a:rPr lang="sl-SI" dirty="0" err="1" smtClean="0"/>
              <a:t>što</a:t>
            </a:r>
            <a:r>
              <a:rPr lang="sl-SI" dirty="0" smtClean="0"/>
              <a:t> </a:t>
            </a:r>
            <a:r>
              <a:rPr lang="sl-SI" dirty="0" err="1" smtClean="0"/>
              <a:t>su</a:t>
            </a:r>
            <a:r>
              <a:rPr lang="sl-SI" dirty="0" smtClean="0"/>
              <a:t> </a:t>
            </a:r>
            <a:r>
              <a:rPr lang="sl-SI" dirty="0" err="1" smtClean="0"/>
              <a:t>sljepi</a:t>
            </a:r>
            <a:r>
              <a:rPr lang="sl-SI" dirty="0"/>
              <a:t>, slabovidni, gluhi, </a:t>
            </a:r>
            <a:r>
              <a:rPr lang="sl-SI" dirty="0" smtClean="0"/>
              <a:t>invalidi).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8273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Korisnik</a:t>
            </a:r>
            <a:r>
              <a:rPr lang="sl-SI" dirty="0" smtClean="0"/>
              <a:t> </a:t>
            </a:r>
            <a:r>
              <a:rPr lang="sl-SI" dirty="0"/>
              <a:t>- </a:t>
            </a:r>
            <a:r>
              <a:rPr lang="sl-SI" dirty="0" err="1" smtClean="0"/>
              <a:t>suradnik</a:t>
            </a:r>
            <a:r>
              <a:rPr lang="sl-SI" dirty="0" smtClean="0"/>
              <a:t> </a:t>
            </a:r>
            <a:r>
              <a:rPr lang="sl-SI" dirty="0"/>
              <a:t>knjižnice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Knjižnice </a:t>
            </a:r>
            <a:r>
              <a:rPr lang="sl-SI" dirty="0" err="1" smtClean="0"/>
              <a:t>postaju</a:t>
            </a:r>
            <a:r>
              <a:rPr lang="sl-SI" dirty="0" smtClean="0"/>
              <a:t> </a:t>
            </a:r>
            <a:r>
              <a:rPr lang="sl-SI" dirty="0" err="1" smtClean="0"/>
              <a:t>dostupnije</a:t>
            </a:r>
            <a:r>
              <a:rPr lang="sl-SI" dirty="0" smtClean="0"/>
              <a:t>, </a:t>
            </a:r>
            <a:r>
              <a:rPr lang="sl-SI" dirty="0" err="1" smtClean="0"/>
              <a:t>knjižničari</a:t>
            </a:r>
            <a:r>
              <a:rPr lang="sl-SI" dirty="0" smtClean="0"/>
              <a:t> </a:t>
            </a:r>
            <a:r>
              <a:rPr lang="sl-SI" dirty="0" err="1" smtClean="0"/>
              <a:t>traže</a:t>
            </a:r>
            <a:r>
              <a:rPr lang="sl-SI" dirty="0" smtClean="0"/>
              <a:t> nove </a:t>
            </a:r>
            <a:r>
              <a:rPr lang="sl-SI" dirty="0" err="1" smtClean="0"/>
              <a:t>puteve</a:t>
            </a:r>
            <a:r>
              <a:rPr lang="sl-SI" dirty="0" smtClean="0"/>
              <a:t> </a:t>
            </a:r>
            <a:r>
              <a:rPr lang="sl-SI" dirty="0"/>
              <a:t>do </a:t>
            </a:r>
            <a:r>
              <a:rPr lang="sl-SI" dirty="0" err="1" smtClean="0"/>
              <a:t>korisnika</a:t>
            </a:r>
            <a:r>
              <a:rPr lang="sl-SI" dirty="0" smtClean="0"/>
              <a:t>. </a:t>
            </a:r>
          </a:p>
          <a:p>
            <a:r>
              <a:rPr lang="sl-SI" dirty="0" err="1" smtClean="0"/>
              <a:t>Osim</a:t>
            </a:r>
            <a:r>
              <a:rPr lang="sl-SI" dirty="0" smtClean="0"/>
              <a:t> </a:t>
            </a:r>
            <a:r>
              <a:rPr lang="sl-SI" dirty="0" err="1" smtClean="0"/>
              <a:t>fizičkog</a:t>
            </a:r>
            <a:r>
              <a:rPr lang="sl-SI" dirty="0" smtClean="0"/>
              <a:t>, razmišljali smo i o </a:t>
            </a:r>
            <a:r>
              <a:rPr lang="sl-SI" dirty="0" err="1" smtClean="0"/>
              <a:t>virtualnom</a:t>
            </a:r>
            <a:r>
              <a:rPr lang="sl-SI" dirty="0" smtClean="0"/>
              <a:t> prostoru i raznim  </a:t>
            </a:r>
            <a:r>
              <a:rPr lang="sl-SI" dirty="0" err="1" smtClean="0">
                <a:solidFill>
                  <a:srgbClr val="00B0F0"/>
                </a:solidFill>
              </a:rPr>
              <a:t>pokušajima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približivanju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korisnicima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/>
              <a:t>- od </a:t>
            </a:r>
            <a:r>
              <a:rPr lang="sl-SI" dirty="0" smtClean="0"/>
              <a:t> </a:t>
            </a:r>
            <a:r>
              <a:rPr lang="sl-SI" dirty="0"/>
              <a:t>knjižnice </a:t>
            </a:r>
            <a:r>
              <a:rPr lang="sl-SI" dirty="0" smtClean="0"/>
              <a:t>u </a:t>
            </a:r>
            <a:r>
              <a:rPr lang="sl-SI" dirty="0" err="1"/>
              <a:t>second</a:t>
            </a:r>
            <a:r>
              <a:rPr lang="sl-SI" dirty="0"/>
              <a:t> </a:t>
            </a:r>
            <a:r>
              <a:rPr lang="sl-SI" dirty="0" err="1"/>
              <a:t>lifeu</a:t>
            </a:r>
            <a:r>
              <a:rPr lang="sl-SI" dirty="0"/>
              <a:t>, </a:t>
            </a:r>
            <a:r>
              <a:rPr lang="sl-SI" dirty="0" smtClean="0"/>
              <a:t>društvenim mrežama do </a:t>
            </a:r>
            <a:r>
              <a:rPr lang="sl-SI" dirty="0" err="1"/>
              <a:t>bloganja</a:t>
            </a:r>
            <a:r>
              <a:rPr lang="sl-SI" dirty="0"/>
              <a:t> </a:t>
            </a:r>
            <a:r>
              <a:rPr lang="sl-SI" dirty="0" smtClean="0"/>
              <a:t>i </a:t>
            </a:r>
            <a:r>
              <a:rPr lang="sl-SI" dirty="0"/>
              <a:t>postavljanja </a:t>
            </a:r>
            <a:r>
              <a:rPr lang="sl-SI" dirty="0" err="1" smtClean="0"/>
              <a:t>web</a:t>
            </a:r>
            <a:r>
              <a:rPr lang="sl-SI" dirty="0" smtClean="0"/>
              <a:t> stranica. 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5283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Korisnik</a:t>
            </a:r>
            <a:r>
              <a:rPr lang="sl-SI" dirty="0" smtClean="0"/>
              <a:t>  </a:t>
            </a:r>
            <a:r>
              <a:rPr lang="sl-SI" dirty="0"/>
              <a:t>- </a:t>
            </a:r>
            <a:r>
              <a:rPr lang="sl-SI" dirty="0" err="1" smtClean="0"/>
              <a:t>suradnik</a:t>
            </a:r>
            <a:r>
              <a:rPr lang="sl-SI" dirty="0" smtClean="0"/>
              <a:t> </a:t>
            </a:r>
            <a:r>
              <a:rPr lang="sl-SI" dirty="0"/>
              <a:t>knjižnice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277147"/>
          </a:xfrm>
        </p:spPr>
        <p:txBody>
          <a:bodyPr/>
          <a:lstStyle/>
          <a:p>
            <a:r>
              <a:rPr lang="sl-SI" dirty="0" smtClean="0"/>
              <a:t>U svakom slučaju je prevladala ideja o potrebi </a:t>
            </a:r>
            <a:r>
              <a:rPr lang="sl-SI" dirty="0" err="1" smtClean="0"/>
              <a:t>ispreplitanja</a:t>
            </a:r>
            <a:r>
              <a:rPr lang="sl-SI" dirty="0" smtClean="0"/>
              <a:t> </a:t>
            </a:r>
            <a:r>
              <a:rPr lang="sl-SI" dirty="0" err="1" smtClean="0"/>
              <a:t>fizičkog</a:t>
            </a:r>
            <a:r>
              <a:rPr lang="sl-SI" dirty="0" smtClean="0"/>
              <a:t> i </a:t>
            </a:r>
            <a:r>
              <a:rPr lang="sl-SI" dirty="0" err="1" smtClean="0"/>
              <a:t>virtualnog</a:t>
            </a:r>
            <a:r>
              <a:rPr lang="sl-SI" dirty="0" smtClean="0"/>
              <a:t> prostora s </a:t>
            </a:r>
            <a:r>
              <a:rPr lang="sl-SI" dirty="0" err="1" smtClean="0"/>
              <a:t>mišlju</a:t>
            </a:r>
            <a:r>
              <a:rPr lang="sl-SI" dirty="0" smtClean="0"/>
              <a:t> na </a:t>
            </a:r>
            <a:r>
              <a:rPr lang="sl-SI" dirty="0" err="1" smtClean="0"/>
              <a:t>generaciju</a:t>
            </a:r>
            <a:r>
              <a:rPr lang="sl-SI" dirty="0" smtClean="0"/>
              <a:t> Y. </a:t>
            </a:r>
          </a:p>
          <a:p>
            <a:pPr marL="0" indent="0">
              <a:buNone/>
            </a:pPr>
            <a:endParaRPr lang="sl-SI" dirty="0">
              <a:solidFill>
                <a:srgbClr val="00B0F0"/>
              </a:solidFill>
            </a:endParaRPr>
          </a:p>
          <a:p>
            <a:r>
              <a:rPr lang="sl-SI" dirty="0" smtClean="0">
                <a:solidFill>
                  <a:srgbClr val="00B0F0"/>
                </a:solidFill>
              </a:rPr>
              <a:t>Načini </a:t>
            </a:r>
            <a:r>
              <a:rPr lang="sl-SI" dirty="0" err="1" smtClean="0">
                <a:solidFill>
                  <a:srgbClr val="00B0F0"/>
                </a:solidFill>
              </a:rPr>
              <a:t>su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izazovi</a:t>
            </a:r>
            <a:r>
              <a:rPr lang="sl-SI" dirty="0">
                <a:solidFill>
                  <a:srgbClr val="00B0F0"/>
                </a:solidFill>
              </a:rPr>
              <a:t>!</a:t>
            </a:r>
            <a:endParaRPr lang="sl-SI" dirty="0" smtClean="0">
              <a:solidFill>
                <a:srgbClr val="00B0F0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93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Korisnik</a:t>
            </a:r>
            <a:r>
              <a:rPr lang="sl-SI" dirty="0" smtClean="0"/>
              <a:t>  </a:t>
            </a:r>
            <a:r>
              <a:rPr lang="sl-SI" dirty="0"/>
              <a:t>- </a:t>
            </a:r>
            <a:r>
              <a:rPr lang="sl-SI" dirty="0" err="1" smtClean="0"/>
              <a:t>suradnik</a:t>
            </a:r>
            <a:r>
              <a:rPr lang="sl-SI" dirty="0" smtClean="0"/>
              <a:t> </a:t>
            </a:r>
            <a:r>
              <a:rPr lang="sl-SI" dirty="0"/>
              <a:t>knjižnice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B0F0"/>
                </a:solidFill>
              </a:rPr>
              <a:t>I </a:t>
            </a:r>
            <a:r>
              <a:rPr lang="sl-SI" dirty="0" err="1" smtClean="0">
                <a:solidFill>
                  <a:srgbClr val="00B0F0"/>
                </a:solidFill>
              </a:rPr>
              <a:t>koji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su</a:t>
            </a:r>
            <a:r>
              <a:rPr lang="sl-SI" dirty="0" smtClean="0">
                <a:solidFill>
                  <a:srgbClr val="00B0F0"/>
                </a:solidFill>
              </a:rPr>
              <a:t> to </a:t>
            </a:r>
            <a:r>
              <a:rPr lang="sl-SI" dirty="0" err="1" smtClean="0">
                <a:solidFill>
                  <a:srgbClr val="00B0F0"/>
                </a:solidFill>
              </a:rPr>
              <a:t>izazovi</a:t>
            </a:r>
            <a:r>
              <a:rPr lang="sl-SI" dirty="0" smtClean="0"/>
              <a:t>? </a:t>
            </a:r>
          </a:p>
          <a:p>
            <a:r>
              <a:rPr lang="sl-SI" dirty="0" smtClean="0"/>
              <a:t>S </a:t>
            </a:r>
            <a:r>
              <a:rPr lang="sl-SI" dirty="0" err="1" smtClean="0"/>
              <a:t>jedne</a:t>
            </a:r>
            <a:r>
              <a:rPr lang="sl-SI" dirty="0" smtClean="0"/>
              <a:t> </a:t>
            </a:r>
            <a:r>
              <a:rPr lang="sl-SI" dirty="0" err="1" smtClean="0"/>
              <a:t>strane</a:t>
            </a:r>
            <a:r>
              <a:rPr lang="sl-SI" dirty="0" smtClean="0"/>
              <a:t> imamo </a:t>
            </a:r>
            <a:r>
              <a:rPr lang="sl-SI" dirty="0" err="1" smtClean="0"/>
              <a:t>starije</a:t>
            </a:r>
            <a:r>
              <a:rPr lang="sl-SI" dirty="0" smtClean="0"/>
              <a:t> </a:t>
            </a:r>
            <a:r>
              <a:rPr lang="sl-SI" dirty="0" err="1" smtClean="0"/>
              <a:t>osobe</a:t>
            </a:r>
            <a:r>
              <a:rPr lang="sl-SI" dirty="0" smtClean="0"/>
              <a:t> i pojavu </a:t>
            </a:r>
            <a:r>
              <a:rPr lang="sl-SI" dirty="0" err="1" smtClean="0"/>
              <a:t>dugovječnosti</a:t>
            </a:r>
            <a:r>
              <a:rPr lang="sl-SI" dirty="0" smtClean="0"/>
              <a:t> i </a:t>
            </a:r>
            <a:r>
              <a:rPr lang="sl-SI" dirty="0" err="1" smtClean="0"/>
              <a:t>cjeloživotnog</a:t>
            </a:r>
            <a:r>
              <a:rPr lang="sl-SI" dirty="0" smtClean="0"/>
              <a:t> učenja, </a:t>
            </a:r>
          </a:p>
          <a:p>
            <a:r>
              <a:rPr lang="sl-SI" dirty="0" smtClean="0"/>
              <a:t>na </a:t>
            </a:r>
            <a:r>
              <a:rPr lang="sl-SI" dirty="0" err="1" smtClean="0"/>
              <a:t>drugoj</a:t>
            </a:r>
            <a:r>
              <a:rPr lang="sl-SI" dirty="0" smtClean="0"/>
              <a:t> </a:t>
            </a:r>
            <a:r>
              <a:rPr lang="sl-SI" dirty="0"/>
              <a:t>strani pa </a:t>
            </a:r>
            <a:r>
              <a:rPr lang="sl-SI" dirty="0" err="1" smtClean="0"/>
              <a:t>nadolazeću</a:t>
            </a:r>
            <a:r>
              <a:rPr lang="sl-SI" dirty="0" smtClean="0"/>
              <a:t> </a:t>
            </a:r>
            <a:r>
              <a:rPr lang="sl-SI" dirty="0" err="1" smtClean="0"/>
              <a:t>omladinu</a:t>
            </a:r>
            <a:r>
              <a:rPr lang="sl-SI" dirty="0" smtClean="0"/>
              <a:t> </a:t>
            </a:r>
            <a:r>
              <a:rPr lang="sl-SI" dirty="0"/>
              <a:t>t.i. Y ali </a:t>
            </a:r>
            <a:r>
              <a:rPr lang="sl-SI" dirty="0" smtClean="0"/>
              <a:t>Google </a:t>
            </a:r>
            <a:r>
              <a:rPr lang="sl-SI" dirty="0" err="1" smtClean="0"/>
              <a:t>generaciju</a:t>
            </a:r>
            <a:r>
              <a:rPr lang="sl-SI" dirty="0" smtClean="0"/>
              <a:t>, </a:t>
            </a:r>
            <a:r>
              <a:rPr lang="sl-SI" dirty="0" err="1" smtClean="0"/>
              <a:t>koja</a:t>
            </a:r>
            <a:r>
              <a:rPr lang="sl-SI" dirty="0" smtClean="0"/>
              <a:t>  </a:t>
            </a:r>
            <a:r>
              <a:rPr lang="sl-SI" dirty="0" err="1" smtClean="0"/>
              <a:t>veći</a:t>
            </a:r>
            <a:r>
              <a:rPr lang="sl-SI" dirty="0" smtClean="0"/>
              <a:t> </a:t>
            </a:r>
            <a:r>
              <a:rPr lang="sl-SI" dirty="0" err="1" smtClean="0"/>
              <a:t>dio</a:t>
            </a:r>
            <a:r>
              <a:rPr lang="sl-SI" dirty="0" smtClean="0"/>
              <a:t> informacija </a:t>
            </a:r>
            <a:r>
              <a:rPr lang="sl-SI" dirty="0" err="1" smtClean="0"/>
              <a:t>traži</a:t>
            </a:r>
            <a:r>
              <a:rPr lang="sl-SI" dirty="0" smtClean="0"/>
              <a:t> </a:t>
            </a:r>
            <a:r>
              <a:rPr lang="sl-SI" dirty="0"/>
              <a:t>na </a:t>
            </a:r>
            <a:r>
              <a:rPr lang="sl-SI" dirty="0" smtClean="0"/>
              <a:t>internetu.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2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Korisnik</a:t>
            </a:r>
            <a:r>
              <a:rPr lang="sl-SI" dirty="0" smtClean="0"/>
              <a:t>  </a:t>
            </a:r>
            <a:r>
              <a:rPr lang="sl-SI" dirty="0"/>
              <a:t>- </a:t>
            </a:r>
            <a:r>
              <a:rPr lang="sl-SI" dirty="0" err="1" smtClean="0"/>
              <a:t>suradnik</a:t>
            </a:r>
            <a:r>
              <a:rPr lang="sl-SI" dirty="0" smtClean="0"/>
              <a:t> </a:t>
            </a:r>
            <a:r>
              <a:rPr lang="sl-SI" dirty="0"/>
              <a:t>knjižnice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err="1" smtClean="0">
                <a:solidFill>
                  <a:srgbClr val="00B0F0"/>
                </a:solidFill>
              </a:rPr>
              <a:t>Uloga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knjižničara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endParaRPr lang="sl-SI" dirty="0"/>
          </a:p>
          <a:p>
            <a:r>
              <a:rPr lang="vi-VN" dirty="0"/>
              <a:t>vodič, </a:t>
            </a:r>
            <a:r>
              <a:rPr lang="vi-VN" dirty="0" smtClean="0"/>
              <a:t>pratitelj</a:t>
            </a:r>
            <a:r>
              <a:rPr lang="sl-SI" dirty="0" smtClean="0"/>
              <a:t>,</a:t>
            </a:r>
            <a:r>
              <a:rPr lang="vi-VN" dirty="0" smtClean="0"/>
              <a:t> </a:t>
            </a:r>
            <a:r>
              <a:rPr lang="vi-VN" dirty="0"/>
              <a:t>posrednik između različitih svjetova</a:t>
            </a:r>
          </a:p>
          <a:p>
            <a:r>
              <a:rPr lang="vi-VN" dirty="0"/>
              <a:t>između svijeta književnosti - pisci, književnici,</a:t>
            </a:r>
          </a:p>
          <a:p>
            <a:r>
              <a:rPr lang="vi-VN" dirty="0"/>
              <a:t>između informacija</a:t>
            </a:r>
          </a:p>
          <a:p>
            <a:r>
              <a:rPr lang="vi-VN" dirty="0"/>
              <a:t>između virtualnog svijeta i različitih korisnika knjižnice.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21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Knjižnice - </a:t>
            </a:r>
            <a:r>
              <a:rPr lang="sl-SI" dirty="0" err="1"/>
              <a:t>treći</a:t>
            </a:r>
            <a:r>
              <a:rPr lang="sl-SI" dirty="0"/>
              <a:t> </a:t>
            </a:r>
            <a:r>
              <a:rPr lang="sl-SI" dirty="0" err="1"/>
              <a:t>životni</a:t>
            </a:r>
            <a:r>
              <a:rPr lang="sl-SI" dirty="0"/>
              <a:t> </a:t>
            </a:r>
            <a:r>
              <a:rPr lang="sl-SI" dirty="0" smtClean="0"/>
              <a:t>prostor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3200" dirty="0" err="1"/>
              <a:t>Sadržaj</a:t>
            </a:r>
            <a:r>
              <a:rPr lang="sl-SI" sz="3200" dirty="0"/>
              <a:t> referata: </a:t>
            </a:r>
            <a:endParaRPr lang="sl-SI" sz="3200" dirty="0" smtClean="0"/>
          </a:p>
          <a:p>
            <a:r>
              <a:rPr lang="sl-SI" sz="3200" dirty="0" err="1" smtClean="0"/>
              <a:t>Zgrade</a:t>
            </a:r>
            <a:r>
              <a:rPr lang="sl-SI" sz="3200" dirty="0" smtClean="0"/>
              <a:t> </a:t>
            </a:r>
            <a:r>
              <a:rPr lang="sl-SI" sz="3200" dirty="0"/>
              <a:t>(prostor: </a:t>
            </a:r>
            <a:r>
              <a:rPr lang="sl-SI" sz="3200" dirty="0" err="1"/>
              <a:t>fizički</a:t>
            </a:r>
            <a:r>
              <a:rPr lang="sl-SI" sz="3200" dirty="0"/>
              <a:t>, virtualni; arhitektura) </a:t>
            </a:r>
            <a:br>
              <a:rPr lang="sl-SI" sz="3200" dirty="0"/>
            </a:br>
            <a:r>
              <a:rPr lang="sl-SI" sz="3200" dirty="0" err="1"/>
              <a:t>udaljenost</a:t>
            </a:r>
            <a:r>
              <a:rPr lang="sl-SI" sz="3200" dirty="0"/>
              <a:t> do knjižnice </a:t>
            </a:r>
            <a:endParaRPr lang="sl-SI" sz="3200" dirty="0" smtClean="0"/>
          </a:p>
          <a:p>
            <a:r>
              <a:rPr lang="sl-SI" sz="3200" dirty="0" smtClean="0"/>
              <a:t>knjižnične </a:t>
            </a:r>
            <a:r>
              <a:rPr lang="sl-SI" sz="3200" dirty="0"/>
              <a:t>usluge in kompetentni </a:t>
            </a:r>
            <a:r>
              <a:rPr lang="sl-SI" sz="3200" dirty="0" err="1"/>
              <a:t>knjižničari</a:t>
            </a:r>
            <a:r>
              <a:rPr lang="sl-SI" sz="3200" dirty="0"/>
              <a:t> (</a:t>
            </a:r>
            <a:r>
              <a:rPr lang="sl-SI" sz="3200" dirty="0" err="1"/>
              <a:t>svi</a:t>
            </a:r>
            <a:r>
              <a:rPr lang="sl-SI" sz="3200" dirty="0"/>
              <a:t> </a:t>
            </a:r>
            <a:r>
              <a:rPr lang="sl-SI" sz="3200" dirty="0" err="1"/>
              <a:t>uzrasti</a:t>
            </a:r>
            <a:r>
              <a:rPr lang="sl-SI" sz="3200" dirty="0"/>
              <a:t>, </a:t>
            </a:r>
            <a:r>
              <a:rPr lang="sl-SI" sz="3200" dirty="0" err="1"/>
              <a:t>čitanje</a:t>
            </a:r>
            <a:r>
              <a:rPr lang="sl-SI" sz="3200" dirty="0"/>
              <a:t>, </a:t>
            </a:r>
            <a:r>
              <a:rPr lang="sl-SI" sz="3200" dirty="0" err="1"/>
              <a:t>informatička</a:t>
            </a:r>
            <a:r>
              <a:rPr lang="sl-SI" sz="3200" dirty="0"/>
              <a:t> pismenost, društvena odgovornost) </a:t>
            </a:r>
            <a:endParaRPr lang="sl-SI" sz="3200" dirty="0" smtClean="0"/>
          </a:p>
          <a:p>
            <a:r>
              <a:rPr lang="sl-SI" sz="3200" dirty="0" smtClean="0"/>
              <a:t>dodana </a:t>
            </a:r>
            <a:r>
              <a:rPr lang="sl-SI" sz="3200" dirty="0" err="1"/>
              <a:t>vrijednost</a:t>
            </a:r>
            <a:r>
              <a:rPr lang="sl-SI" sz="3200" dirty="0"/>
              <a:t> </a:t>
            </a:r>
            <a:r>
              <a:rPr lang="sl-SI" sz="3200" dirty="0" err="1"/>
              <a:t>lokalnoj</a:t>
            </a:r>
            <a:r>
              <a:rPr lang="sl-SI" sz="3200" dirty="0"/>
              <a:t> </a:t>
            </a:r>
            <a:r>
              <a:rPr lang="sl-SI" sz="3200" dirty="0" err="1"/>
              <a:t>zajednici</a:t>
            </a:r>
            <a:r>
              <a:rPr lang="sl-SI" sz="3200" dirty="0"/>
              <a:t> </a:t>
            </a:r>
            <a:br>
              <a:rPr lang="sl-SI" sz="3200" dirty="0"/>
            </a:br>
            <a:r>
              <a:rPr lang="sl-SI" sz="3200" dirty="0"/>
              <a:t/>
            </a:r>
            <a:br>
              <a:rPr lang="sl-SI" sz="3200" dirty="0"/>
            </a:br>
            <a:r>
              <a:rPr lang="sl-SI" sz="3200" dirty="0" smtClean="0"/>
              <a:t> </a:t>
            </a:r>
            <a:r>
              <a:rPr lang="sl-SI" sz="3200" dirty="0"/>
              <a:t/>
            </a:r>
            <a:br>
              <a:rPr lang="sl-SI" sz="3200" dirty="0"/>
            </a:b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17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sl-SI" sz="3600" dirty="0" smtClean="0">
                <a:solidFill>
                  <a:srgbClr val="00B0F0"/>
                </a:solidFill>
              </a:rPr>
              <a:t>„Knjižnice </a:t>
            </a:r>
            <a:r>
              <a:rPr lang="sl-SI" sz="3600" dirty="0" err="1" smtClean="0">
                <a:solidFill>
                  <a:srgbClr val="00B0F0"/>
                </a:solidFill>
              </a:rPr>
              <a:t>korisnicima</a:t>
            </a:r>
            <a:r>
              <a:rPr lang="sl-SI" sz="3600" dirty="0" smtClean="0">
                <a:solidFill>
                  <a:srgbClr val="00B0F0"/>
                </a:solidFill>
              </a:rPr>
              <a:t> </a:t>
            </a:r>
            <a:r>
              <a:rPr lang="sl-SI" sz="3600" dirty="0" err="1">
                <a:solidFill>
                  <a:srgbClr val="00B0F0"/>
                </a:solidFill>
              </a:rPr>
              <a:t>i</a:t>
            </a:r>
            <a:r>
              <a:rPr lang="sl-SI" sz="3600" dirty="0" err="1" smtClean="0">
                <a:solidFill>
                  <a:srgbClr val="00B0F0"/>
                </a:solidFill>
              </a:rPr>
              <a:t>li</a:t>
            </a:r>
            <a:r>
              <a:rPr lang="sl-SI" sz="3600" dirty="0" smtClean="0">
                <a:solidFill>
                  <a:srgbClr val="00B0F0"/>
                </a:solidFill>
              </a:rPr>
              <a:t> </a:t>
            </a:r>
            <a:br>
              <a:rPr lang="sl-SI" sz="3600" dirty="0" smtClean="0">
                <a:solidFill>
                  <a:srgbClr val="00B0F0"/>
                </a:solidFill>
              </a:rPr>
            </a:br>
            <a:r>
              <a:rPr lang="sl-SI" sz="3600" dirty="0" err="1" smtClean="0">
                <a:solidFill>
                  <a:srgbClr val="00B0F0"/>
                </a:solidFill>
              </a:rPr>
              <a:t>korisnici</a:t>
            </a:r>
            <a:r>
              <a:rPr lang="sl-SI" sz="3600" dirty="0">
                <a:solidFill>
                  <a:srgbClr val="00B0F0"/>
                </a:solidFill>
              </a:rPr>
              <a:t> </a:t>
            </a:r>
            <a:r>
              <a:rPr lang="sl-SI" sz="3600" dirty="0" smtClean="0">
                <a:solidFill>
                  <a:srgbClr val="00B0F0"/>
                </a:solidFill>
              </a:rPr>
              <a:t> knjižnicama“</a:t>
            </a:r>
            <a:r>
              <a:rPr lang="sl-SI" sz="4800" b="1" dirty="0"/>
              <a:t/>
            </a:r>
            <a:br>
              <a:rPr lang="sl-SI" sz="4800" b="1" dirty="0"/>
            </a:br>
            <a:endParaRPr lang="sl-SI" dirty="0"/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9258"/>
            <a:ext cx="5832648" cy="3744416"/>
          </a:xfrm>
          <a:prstGeom prst="rect">
            <a:avLst/>
          </a:prstGeom>
          <a:noFill/>
        </p:spPr>
      </p:pic>
      <p:sp>
        <p:nvSpPr>
          <p:cNvPr id="5" name="Pravokotnik 4"/>
          <p:cNvSpPr/>
          <p:nvPr/>
        </p:nvSpPr>
        <p:spPr>
          <a:xfrm>
            <a:off x="6850302" y="1916832"/>
            <a:ext cx="208823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»Knjižnica moj </a:t>
            </a:r>
            <a:r>
              <a:rPr lang="sl-SI" dirty="0" err="1" smtClean="0">
                <a:solidFill>
                  <a:schemeClr val="bg1"/>
                </a:solidFill>
              </a:rPr>
              <a:t>treći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prostor«. </a:t>
            </a:r>
            <a:endParaRPr lang="sl-SI" dirty="0" smtClean="0">
              <a:solidFill>
                <a:schemeClr val="bg1"/>
              </a:solidFill>
            </a:endParaRPr>
          </a:p>
          <a:p>
            <a:r>
              <a:rPr lang="sl-SI" sz="1600" dirty="0" smtClean="0">
                <a:solidFill>
                  <a:schemeClr val="bg1"/>
                </a:solidFill>
              </a:rPr>
              <a:t>Vir </a:t>
            </a:r>
            <a:r>
              <a:rPr lang="sl-SI" sz="1600" dirty="0">
                <a:solidFill>
                  <a:schemeClr val="bg1"/>
                </a:solidFill>
              </a:rPr>
              <a:t>slike: (http://www.radovljica.si/tiskaj.aspx?pid=3258). Objavljeno 21.11.2008.</a:t>
            </a:r>
          </a:p>
        </p:txBody>
      </p:sp>
      <p:sp>
        <p:nvSpPr>
          <p:cNvPr id="6" name="Pravokotnik 5"/>
          <p:cNvSpPr/>
          <p:nvPr/>
        </p:nvSpPr>
        <p:spPr>
          <a:xfrm>
            <a:off x="467544" y="510367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solidFill>
                  <a:srgbClr val="00B0F0"/>
                </a:solidFill>
              </a:rPr>
              <a:t>20. </a:t>
            </a:r>
            <a:r>
              <a:rPr lang="sl-SI" b="1" dirty="0" err="1" smtClean="0">
                <a:solidFill>
                  <a:srgbClr val="00B0F0"/>
                </a:solidFill>
              </a:rPr>
              <a:t>studeni</a:t>
            </a:r>
            <a:r>
              <a:rPr lang="sl-SI" b="1" dirty="0" smtClean="0">
                <a:solidFill>
                  <a:srgbClr val="00B0F0"/>
                </a:solidFill>
              </a:rPr>
              <a:t> </a:t>
            </a:r>
            <a:r>
              <a:rPr lang="sl-SI" b="1" dirty="0">
                <a:solidFill>
                  <a:srgbClr val="00B0F0"/>
                </a:solidFill>
              </a:rPr>
              <a:t>- dan slovenskih </a:t>
            </a:r>
            <a:r>
              <a:rPr lang="sl-SI" b="1" dirty="0" smtClean="0">
                <a:solidFill>
                  <a:srgbClr val="00B0F0"/>
                </a:solidFill>
              </a:rPr>
              <a:t>narodnih  </a:t>
            </a:r>
            <a:r>
              <a:rPr lang="sl-SI" b="1" dirty="0">
                <a:solidFill>
                  <a:srgbClr val="00B0F0"/>
                </a:solidFill>
              </a:rPr>
              <a:t>knjižnic 2008 </a:t>
            </a:r>
            <a:endParaRPr lang="sl-SI" b="1" dirty="0" smtClean="0">
              <a:solidFill>
                <a:srgbClr val="00B0F0"/>
              </a:solidFill>
            </a:endParaRPr>
          </a:p>
          <a:p>
            <a:r>
              <a:rPr lang="sl-SI" dirty="0" err="1" smtClean="0">
                <a:solidFill>
                  <a:schemeClr val="bg1"/>
                </a:solidFill>
              </a:rPr>
              <a:t>Središnji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događaj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u</a:t>
            </a:r>
            <a:r>
              <a:rPr lang="sl-SI" dirty="0" smtClean="0">
                <a:solidFill>
                  <a:schemeClr val="bg1"/>
                </a:solidFill>
              </a:rPr>
              <a:t> Knjižnici Domžale s počasnim gostom </a:t>
            </a:r>
            <a:r>
              <a:rPr lang="sl-SI" dirty="0">
                <a:solidFill>
                  <a:schemeClr val="bg1"/>
                </a:solidFill>
              </a:rPr>
              <a:t>Barbaro Miklič Türk, </a:t>
            </a:r>
            <a:r>
              <a:rPr lang="sl-SI" dirty="0" err="1" smtClean="0">
                <a:solidFill>
                  <a:schemeClr val="bg1"/>
                </a:solidFill>
              </a:rPr>
              <a:t>suprugom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tadašnjeg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predsednika Republike Slovenije. </a:t>
            </a:r>
            <a:r>
              <a:rPr lang="sl-SI" dirty="0" err="1" smtClean="0">
                <a:solidFill>
                  <a:schemeClr val="bg1"/>
                </a:solidFill>
              </a:rPr>
              <a:t>Nakon</a:t>
            </a:r>
            <a:r>
              <a:rPr lang="sl-SI" dirty="0" smtClean="0">
                <a:solidFill>
                  <a:schemeClr val="bg1"/>
                </a:solidFill>
              </a:rPr>
              <a:t> toga je </a:t>
            </a:r>
            <a:r>
              <a:rPr lang="sl-SI" dirty="0" err="1" smtClean="0">
                <a:solidFill>
                  <a:schemeClr val="bg1"/>
                </a:solidFill>
              </a:rPr>
              <a:t>uslijedio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okrugli</a:t>
            </a:r>
            <a:r>
              <a:rPr lang="sl-SI" dirty="0" smtClean="0">
                <a:solidFill>
                  <a:schemeClr val="bg1"/>
                </a:solidFill>
              </a:rPr>
              <a:t> stol pod nazivom </a:t>
            </a:r>
            <a:r>
              <a:rPr lang="sl-SI" dirty="0">
                <a:solidFill>
                  <a:srgbClr val="00B0F0"/>
                </a:solidFill>
              </a:rPr>
              <a:t>»Knjižnica </a:t>
            </a:r>
            <a:r>
              <a:rPr lang="sl-SI" dirty="0" err="1" smtClean="0">
                <a:solidFill>
                  <a:srgbClr val="00B0F0"/>
                </a:solidFill>
              </a:rPr>
              <a:t>korisniku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>
                <a:solidFill>
                  <a:srgbClr val="00B0F0"/>
                </a:solidFill>
              </a:rPr>
              <a:t>i</a:t>
            </a:r>
            <a:r>
              <a:rPr lang="sl-SI" dirty="0" err="1" smtClean="0">
                <a:solidFill>
                  <a:srgbClr val="00B0F0"/>
                </a:solidFill>
              </a:rPr>
              <a:t>li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korisnici</a:t>
            </a:r>
            <a:r>
              <a:rPr lang="sl-SI" dirty="0" smtClean="0">
                <a:solidFill>
                  <a:srgbClr val="00B0F0"/>
                </a:solidFill>
              </a:rPr>
              <a:t> knjižnici</a:t>
            </a:r>
            <a:r>
              <a:rPr lang="sl-SI" dirty="0">
                <a:solidFill>
                  <a:srgbClr val="00B0F0"/>
                </a:solidFill>
              </a:rPr>
              <a:t>«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7" name="Ograd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8" name="Ograd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13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B0F0"/>
                </a:solidFill>
              </a:rPr>
              <a:t>„Knjižnice </a:t>
            </a:r>
            <a:r>
              <a:rPr lang="sl-SI" dirty="0" err="1" smtClean="0">
                <a:solidFill>
                  <a:srgbClr val="00B0F0"/>
                </a:solidFill>
              </a:rPr>
              <a:t>korisnicima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>
                <a:solidFill>
                  <a:srgbClr val="00B0F0"/>
                </a:solidFill>
              </a:rPr>
              <a:t>i</a:t>
            </a:r>
            <a:r>
              <a:rPr lang="sl-SI" dirty="0" err="1" smtClean="0">
                <a:solidFill>
                  <a:srgbClr val="00B0F0"/>
                </a:solidFill>
              </a:rPr>
              <a:t>li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/>
            </a:r>
            <a:br>
              <a:rPr lang="sl-SI" dirty="0">
                <a:solidFill>
                  <a:srgbClr val="00B0F0"/>
                </a:solidFill>
              </a:rPr>
            </a:br>
            <a:r>
              <a:rPr lang="sl-SI" dirty="0" err="1" smtClean="0">
                <a:solidFill>
                  <a:srgbClr val="00B0F0"/>
                </a:solidFill>
              </a:rPr>
              <a:t>korisnici</a:t>
            </a:r>
            <a:r>
              <a:rPr lang="sl-SI" dirty="0" smtClean="0">
                <a:solidFill>
                  <a:srgbClr val="00B0F0"/>
                </a:solidFill>
              </a:rPr>
              <a:t> knjižnicama“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Knjižnice </a:t>
            </a:r>
            <a:r>
              <a:rPr lang="sl-SI" dirty="0" err="1"/>
              <a:t>predstavljaju</a:t>
            </a:r>
            <a:r>
              <a:rPr lang="sl-SI" dirty="0"/>
              <a:t> aktivnosti </a:t>
            </a:r>
            <a:r>
              <a:rPr lang="sl-SI" dirty="0" err="1"/>
              <a:t>koje</a:t>
            </a:r>
            <a:r>
              <a:rPr lang="sl-SI" dirty="0"/>
              <a:t> </a:t>
            </a:r>
            <a:r>
              <a:rPr lang="sl-SI" dirty="0" err="1"/>
              <a:t>su</a:t>
            </a:r>
            <a:r>
              <a:rPr lang="sl-SI" dirty="0"/>
              <a:t> </a:t>
            </a:r>
            <a:r>
              <a:rPr lang="sl-SI" dirty="0" err="1"/>
              <a:t>nešto</a:t>
            </a:r>
            <a:r>
              <a:rPr lang="sl-SI" dirty="0"/>
              <a:t> posebno u </a:t>
            </a:r>
            <a:r>
              <a:rPr lang="sl-SI" dirty="0" err="1"/>
              <a:t>slovenskom</a:t>
            </a:r>
            <a:r>
              <a:rPr lang="sl-SI" dirty="0"/>
              <a:t> </a:t>
            </a:r>
            <a:r>
              <a:rPr lang="sl-SI" dirty="0" err="1"/>
              <a:t>području</a:t>
            </a:r>
            <a:r>
              <a:rPr lang="sl-SI" dirty="0"/>
              <a:t>:</a:t>
            </a:r>
            <a:endParaRPr lang="sl-SI" dirty="0" smtClean="0"/>
          </a:p>
          <a:p>
            <a:r>
              <a:rPr lang="sl-SI" dirty="0" err="1" smtClean="0"/>
              <a:t>sveučilište</a:t>
            </a:r>
            <a:r>
              <a:rPr lang="sl-SI" dirty="0" smtClean="0"/>
              <a:t> </a:t>
            </a:r>
            <a:r>
              <a:rPr lang="sl-SI" dirty="0"/>
              <a:t>za </a:t>
            </a:r>
            <a:r>
              <a:rPr lang="sl-SI" dirty="0" err="1" smtClean="0"/>
              <a:t>treće</a:t>
            </a:r>
            <a:r>
              <a:rPr lang="sl-SI" dirty="0" smtClean="0"/>
              <a:t> </a:t>
            </a:r>
            <a:r>
              <a:rPr lang="sl-SI" dirty="0" err="1" smtClean="0"/>
              <a:t>životno</a:t>
            </a:r>
            <a:r>
              <a:rPr lang="sl-SI" dirty="0" smtClean="0"/>
              <a:t> </a:t>
            </a:r>
            <a:r>
              <a:rPr lang="sl-SI" dirty="0" err="1" smtClean="0"/>
              <a:t>razdoblje</a:t>
            </a:r>
            <a:r>
              <a:rPr lang="sl-SI" dirty="0" smtClean="0"/>
              <a:t> (</a:t>
            </a:r>
            <a:r>
              <a:rPr lang="sl-SI" dirty="0" err="1" smtClean="0"/>
              <a:t>Središnja</a:t>
            </a:r>
            <a:r>
              <a:rPr lang="sl-SI" dirty="0" smtClean="0"/>
              <a:t> </a:t>
            </a:r>
            <a:r>
              <a:rPr lang="sl-SI" dirty="0"/>
              <a:t>knjižnica Celje), </a:t>
            </a:r>
            <a:endParaRPr lang="sl-SI" dirty="0" smtClean="0"/>
          </a:p>
          <a:p>
            <a:r>
              <a:rPr lang="sl-SI" dirty="0" smtClean="0"/>
              <a:t>virtualna </a:t>
            </a:r>
            <a:r>
              <a:rPr lang="sl-SI" dirty="0" err="1" smtClean="0"/>
              <a:t>ili</a:t>
            </a:r>
            <a:r>
              <a:rPr lang="sl-SI" dirty="0" smtClean="0"/>
              <a:t> hibridna knjižnica </a:t>
            </a:r>
            <a:r>
              <a:rPr lang="sl-SI" dirty="0"/>
              <a:t>Y generacije </a:t>
            </a:r>
            <a:r>
              <a:rPr lang="sl-SI" dirty="0" smtClean="0"/>
              <a:t>(</a:t>
            </a:r>
            <a:r>
              <a:rPr lang="sl-SI" dirty="0" err="1" smtClean="0"/>
              <a:t>Gradska</a:t>
            </a:r>
            <a:r>
              <a:rPr lang="sl-SI" dirty="0" smtClean="0"/>
              <a:t> </a:t>
            </a:r>
            <a:r>
              <a:rPr lang="sl-SI" dirty="0"/>
              <a:t>knjižnica Ljubljana</a:t>
            </a:r>
            <a:r>
              <a:rPr lang="sl-SI" dirty="0" smtClean="0"/>
              <a:t>),</a:t>
            </a:r>
          </a:p>
          <a:p>
            <a:r>
              <a:rPr lang="sl-SI" dirty="0" smtClean="0"/>
              <a:t>planinska knjižnica  Golte </a:t>
            </a:r>
            <a:r>
              <a:rPr lang="sl-SI" dirty="0"/>
              <a:t>(Knjižnica Mozirje), 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26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„</a:t>
            </a:r>
            <a:r>
              <a:rPr lang="sl-SI" dirty="0" smtClean="0">
                <a:solidFill>
                  <a:srgbClr val="00B0F0"/>
                </a:solidFill>
              </a:rPr>
              <a:t>Knjižnice </a:t>
            </a:r>
            <a:r>
              <a:rPr lang="sl-SI" dirty="0" err="1" smtClean="0">
                <a:solidFill>
                  <a:srgbClr val="00B0F0"/>
                </a:solidFill>
              </a:rPr>
              <a:t>korisnicima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>
                <a:solidFill>
                  <a:srgbClr val="00B0F0"/>
                </a:solidFill>
              </a:rPr>
              <a:t>i</a:t>
            </a:r>
            <a:r>
              <a:rPr lang="sl-SI" dirty="0" err="1" smtClean="0">
                <a:solidFill>
                  <a:srgbClr val="00B0F0"/>
                </a:solidFill>
              </a:rPr>
              <a:t>li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/>
            </a:r>
            <a:br>
              <a:rPr lang="sl-SI" dirty="0">
                <a:solidFill>
                  <a:srgbClr val="00B0F0"/>
                </a:solidFill>
              </a:rPr>
            </a:br>
            <a:r>
              <a:rPr lang="sl-SI" dirty="0" err="1" smtClean="0">
                <a:solidFill>
                  <a:srgbClr val="00B0F0"/>
                </a:solidFill>
              </a:rPr>
              <a:t>korisnici</a:t>
            </a:r>
            <a:r>
              <a:rPr lang="sl-SI" dirty="0">
                <a:solidFill>
                  <a:srgbClr val="00B0F0"/>
                </a:solidFill>
              </a:rPr>
              <a:t> </a:t>
            </a:r>
            <a:r>
              <a:rPr lang="sl-SI" dirty="0" smtClean="0">
                <a:solidFill>
                  <a:srgbClr val="00B0F0"/>
                </a:solidFill>
              </a:rPr>
              <a:t>knjižnicama“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237931"/>
          </a:xfrm>
        </p:spPr>
        <p:txBody>
          <a:bodyPr/>
          <a:lstStyle/>
          <a:p>
            <a:r>
              <a:rPr lang="sl-SI" dirty="0" err="1" smtClean="0"/>
              <a:t>igraone</a:t>
            </a:r>
            <a:r>
              <a:rPr lang="sl-SI" dirty="0" smtClean="0"/>
              <a:t> </a:t>
            </a:r>
            <a:r>
              <a:rPr lang="sl-SI" dirty="0"/>
              <a:t>(Knjižnica Domžale), </a:t>
            </a:r>
          </a:p>
          <a:p>
            <a:r>
              <a:rPr lang="sl-SI" dirty="0" smtClean="0"/>
              <a:t>studijski </a:t>
            </a:r>
            <a:r>
              <a:rPr lang="sl-SI" dirty="0" err="1" smtClean="0"/>
              <a:t>klubovi</a:t>
            </a:r>
            <a:r>
              <a:rPr lang="sl-SI" dirty="0" smtClean="0"/>
              <a:t> (</a:t>
            </a:r>
            <a:r>
              <a:rPr lang="sl-SI" dirty="0" err="1" smtClean="0"/>
              <a:t>Gradska</a:t>
            </a:r>
            <a:r>
              <a:rPr lang="sl-SI" dirty="0" smtClean="0"/>
              <a:t> </a:t>
            </a:r>
            <a:r>
              <a:rPr lang="sl-SI" dirty="0"/>
              <a:t>knjižnica Izola</a:t>
            </a:r>
            <a:r>
              <a:rPr lang="sl-SI" dirty="0" smtClean="0"/>
              <a:t>)</a:t>
            </a:r>
          </a:p>
          <a:p>
            <a:r>
              <a:rPr lang="sl-SI" dirty="0" smtClean="0"/>
              <a:t>»</a:t>
            </a:r>
            <a:r>
              <a:rPr lang="sl-SI" dirty="0" err="1" smtClean="0"/>
              <a:t>Noći</a:t>
            </a:r>
            <a:r>
              <a:rPr lang="sl-SI" dirty="0" smtClean="0"/>
              <a:t> </a:t>
            </a:r>
            <a:r>
              <a:rPr lang="sl-SI" dirty="0"/>
              <a:t>s</a:t>
            </a:r>
            <a:r>
              <a:rPr lang="sl-SI" dirty="0" smtClean="0"/>
              <a:t> Andersenom« (Knjižnica Antona Tomaža Linharta Radovljica). </a:t>
            </a:r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64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„</a:t>
            </a:r>
            <a:r>
              <a:rPr lang="sl-SI" dirty="0" smtClean="0">
                <a:solidFill>
                  <a:srgbClr val="00B0F0"/>
                </a:solidFill>
              </a:rPr>
              <a:t>Knjižnice </a:t>
            </a:r>
            <a:r>
              <a:rPr lang="sl-SI" dirty="0" err="1" smtClean="0">
                <a:solidFill>
                  <a:srgbClr val="00B0F0"/>
                </a:solidFill>
              </a:rPr>
              <a:t>korosnicima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>
                <a:solidFill>
                  <a:srgbClr val="00B0F0"/>
                </a:solidFill>
              </a:rPr>
              <a:t>i</a:t>
            </a:r>
            <a:r>
              <a:rPr lang="sl-SI" dirty="0" err="1" smtClean="0">
                <a:solidFill>
                  <a:srgbClr val="00B0F0"/>
                </a:solidFill>
              </a:rPr>
              <a:t>li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/>
            </a:r>
            <a:br>
              <a:rPr lang="sl-SI" dirty="0">
                <a:solidFill>
                  <a:srgbClr val="00B0F0"/>
                </a:solidFill>
              </a:rPr>
            </a:br>
            <a:r>
              <a:rPr lang="sl-SI" dirty="0" err="1" smtClean="0">
                <a:solidFill>
                  <a:srgbClr val="00B0F0"/>
                </a:solidFill>
              </a:rPr>
              <a:t>korisnici</a:t>
            </a:r>
            <a:r>
              <a:rPr lang="sl-SI" dirty="0">
                <a:solidFill>
                  <a:srgbClr val="00B0F0"/>
                </a:solidFill>
              </a:rPr>
              <a:t> </a:t>
            </a:r>
            <a:r>
              <a:rPr lang="sl-SI" dirty="0" smtClean="0">
                <a:solidFill>
                  <a:srgbClr val="00B0F0"/>
                </a:solidFill>
              </a:rPr>
              <a:t>knjižnicama“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Glavna </a:t>
            </a:r>
            <a:r>
              <a:rPr lang="sl-SI" dirty="0" err="1" smtClean="0"/>
              <a:t>misao</a:t>
            </a:r>
            <a:r>
              <a:rPr lang="sl-SI" dirty="0" smtClean="0"/>
              <a:t> </a:t>
            </a:r>
            <a:r>
              <a:rPr lang="sl-SI" dirty="0" err="1" smtClean="0"/>
              <a:t>okruglog</a:t>
            </a:r>
            <a:r>
              <a:rPr lang="sl-SI" dirty="0" smtClean="0"/>
              <a:t> stola: </a:t>
            </a:r>
            <a:r>
              <a:rPr lang="sl-SI" dirty="0" err="1" smtClean="0"/>
              <a:t>uprkos</a:t>
            </a:r>
            <a:r>
              <a:rPr lang="sl-SI" dirty="0" smtClean="0"/>
              <a:t> internetu i </a:t>
            </a:r>
            <a:r>
              <a:rPr lang="sl-SI" dirty="0"/>
              <a:t>drugim </a:t>
            </a:r>
            <a:r>
              <a:rPr lang="sl-SI" dirty="0" err="1" smtClean="0"/>
              <a:t>oblicima</a:t>
            </a:r>
            <a:r>
              <a:rPr lang="sl-SI" dirty="0" smtClean="0"/>
              <a:t>, </a:t>
            </a:r>
            <a:r>
              <a:rPr lang="sl-SI" dirty="0"/>
              <a:t>knjižnice ostajajo </a:t>
            </a:r>
            <a:r>
              <a:rPr lang="sl-SI" dirty="0" err="1" smtClean="0">
                <a:solidFill>
                  <a:srgbClr val="00B0F0"/>
                </a:solidFill>
              </a:rPr>
              <a:t>treći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>prostor lokalnih </a:t>
            </a:r>
            <a:r>
              <a:rPr lang="sl-SI" dirty="0" err="1" smtClean="0">
                <a:solidFill>
                  <a:srgbClr val="00B0F0"/>
                </a:solidFill>
              </a:rPr>
              <a:t>zajednica</a:t>
            </a:r>
            <a:r>
              <a:rPr lang="sl-SI" dirty="0" smtClean="0"/>
              <a:t>, </a:t>
            </a:r>
            <a:r>
              <a:rPr lang="sl-SI" dirty="0"/>
              <a:t>prostori za tkanje prijateljskih </a:t>
            </a:r>
            <a:r>
              <a:rPr lang="sl-SI" dirty="0" smtClean="0"/>
              <a:t>veza, </a:t>
            </a:r>
            <a:r>
              <a:rPr lang="sl-SI" dirty="0"/>
              <a:t>za </a:t>
            </a:r>
            <a:r>
              <a:rPr lang="sl-SI" dirty="0" smtClean="0"/>
              <a:t>razgovore</a:t>
            </a:r>
            <a:r>
              <a:rPr lang="sl-SI" dirty="0"/>
              <a:t>, druženje </a:t>
            </a:r>
            <a:r>
              <a:rPr lang="sl-SI" dirty="0" smtClean="0"/>
              <a:t>i </a:t>
            </a:r>
            <a:r>
              <a:rPr lang="sl-SI" dirty="0" err="1" smtClean="0"/>
              <a:t>kvalitetniji</a:t>
            </a:r>
            <a:r>
              <a:rPr lang="sl-SI" dirty="0" smtClean="0"/>
              <a:t> i </a:t>
            </a:r>
            <a:r>
              <a:rPr lang="sl-SI" dirty="0" err="1" smtClean="0"/>
              <a:t>ljepši</a:t>
            </a:r>
            <a:r>
              <a:rPr lang="sl-SI" dirty="0" smtClean="0"/>
              <a:t> život.</a:t>
            </a:r>
            <a:endParaRPr lang="sl-SI" dirty="0"/>
          </a:p>
          <a:p>
            <a:pPr marL="0" indent="0" algn="r">
              <a:buNone/>
            </a:pPr>
            <a:endParaRPr lang="sl-SI" sz="1800" dirty="0" smtClean="0"/>
          </a:p>
          <a:p>
            <a:pPr marL="0" indent="0" algn="r">
              <a:buNone/>
            </a:pPr>
            <a:r>
              <a:rPr lang="sl-SI" sz="1800" dirty="0" smtClean="0"/>
              <a:t>Več na spletni </a:t>
            </a:r>
            <a:r>
              <a:rPr lang="sl-SI" sz="1800" dirty="0"/>
              <a:t>strani:</a:t>
            </a:r>
            <a:r>
              <a:rPr lang="sl-SI" sz="1800" dirty="0" err="1"/>
              <a:t>www</a:t>
            </a:r>
            <a:r>
              <a:rPr lang="sl-SI" sz="1800" dirty="0"/>
              <a:t>.</a:t>
            </a:r>
            <a:r>
              <a:rPr lang="sl-SI" sz="1800" dirty="0" err="1"/>
              <a:t>dlib</a:t>
            </a:r>
            <a:r>
              <a:rPr lang="sl-SI" sz="1800" dirty="0"/>
              <a:t>.si/</a:t>
            </a:r>
            <a:r>
              <a:rPr lang="sl-SI" sz="1800" dirty="0" err="1"/>
              <a:t>stream</a:t>
            </a:r>
            <a:r>
              <a:rPr lang="sl-SI" sz="1800" dirty="0"/>
              <a:t>/URN:NBN:SI:doc-OIZSM6KM/7bff27ab.../PDF</a:t>
            </a:r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22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„</a:t>
            </a:r>
            <a:r>
              <a:rPr lang="sl-SI" dirty="0" smtClean="0">
                <a:solidFill>
                  <a:srgbClr val="00B0F0"/>
                </a:solidFill>
              </a:rPr>
              <a:t>Knjižnice </a:t>
            </a:r>
            <a:r>
              <a:rPr lang="sl-SI" dirty="0" err="1" smtClean="0">
                <a:solidFill>
                  <a:srgbClr val="00B0F0"/>
                </a:solidFill>
              </a:rPr>
              <a:t>korisnicima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>
                <a:solidFill>
                  <a:srgbClr val="00B0F0"/>
                </a:solidFill>
              </a:rPr>
              <a:t>i</a:t>
            </a:r>
            <a:r>
              <a:rPr lang="sl-SI" dirty="0" err="1" smtClean="0">
                <a:solidFill>
                  <a:srgbClr val="00B0F0"/>
                </a:solidFill>
              </a:rPr>
              <a:t>li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/>
            </a:r>
            <a:br>
              <a:rPr lang="sl-SI" dirty="0">
                <a:solidFill>
                  <a:srgbClr val="00B0F0"/>
                </a:solidFill>
              </a:rPr>
            </a:br>
            <a:r>
              <a:rPr lang="sl-SI" dirty="0" err="1" smtClean="0">
                <a:solidFill>
                  <a:srgbClr val="00B0F0"/>
                </a:solidFill>
              </a:rPr>
              <a:t>korisnici</a:t>
            </a:r>
            <a:r>
              <a:rPr lang="sl-SI" dirty="0" smtClean="0">
                <a:solidFill>
                  <a:srgbClr val="00B0F0"/>
                </a:solidFill>
              </a:rPr>
              <a:t>  knjižnicama“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Narodne knjižnice </a:t>
            </a:r>
            <a:r>
              <a:rPr lang="sl-SI" dirty="0" err="1" smtClean="0"/>
              <a:t>su</a:t>
            </a:r>
            <a:r>
              <a:rPr lang="sl-SI" dirty="0" smtClean="0"/>
              <a:t> pozvale </a:t>
            </a:r>
            <a:r>
              <a:rPr lang="sl-SI" dirty="0" err="1" smtClean="0"/>
              <a:t>sve</a:t>
            </a:r>
            <a:r>
              <a:rPr lang="sl-SI" dirty="0" smtClean="0"/>
              <a:t> </a:t>
            </a:r>
            <a:r>
              <a:rPr lang="sl-SI" dirty="0" err="1" smtClean="0"/>
              <a:t>korisnike</a:t>
            </a:r>
            <a:r>
              <a:rPr lang="sl-SI" dirty="0" smtClean="0"/>
              <a:t> na </a:t>
            </a:r>
            <a:r>
              <a:rPr lang="sl-SI" dirty="0" err="1" smtClean="0"/>
              <a:t>razmjenu</a:t>
            </a:r>
            <a:r>
              <a:rPr lang="sl-SI" dirty="0" smtClean="0"/>
              <a:t> </a:t>
            </a:r>
            <a:r>
              <a:rPr lang="sl-SI" dirty="0" err="1" smtClean="0"/>
              <a:t>iskustva</a:t>
            </a:r>
            <a:r>
              <a:rPr lang="sl-SI" dirty="0" smtClean="0"/>
              <a:t> i razmišljanja o knjižnicama. I </a:t>
            </a:r>
            <a:r>
              <a:rPr lang="sl-SI" dirty="0"/>
              <a:t>tako je bila </a:t>
            </a:r>
            <a:r>
              <a:rPr lang="sl-SI" dirty="0" err="1" smtClean="0"/>
              <a:t>tom</a:t>
            </a:r>
            <a:r>
              <a:rPr lang="sl-SI" dirty="0" smtClean="0"/>
              <a:t> </a:t>
            </a:r>
            <a:r>
              <a:rPr lang="sl-SI" dirty="0" err="1" smtClean="0"/>
              <a:t>prilikom</a:t>
            </a:r>
            <a:r>
              <a:rPr lang="sl-SI" dirty="0" smtClean="0"/>
              <a:t> izdana i  </a:t>
            </a:r>
            <a:r>
              <a:rPr lang="sl-SI" dirty="0" smtClean="0">
                <a:solidFill>
                  <a:srgbClr val="00B0F0"/>
                </a:solidFill>
              </a:rPr>
              <a:t>književna </a:t>
            </a:r>
            <a:r>
              <a:rPr lang="sl-SI" dirty="0">
                <a:solidFill>
                  <a:srgbClr val="00B0F0"/>
                </a:solidFill>
              </a:rPr>
              <a:t>publikacija </a:t>
            </a:r>
            <a:r>
              <a:rPr lang="sl-SI" dirty="0" err="1" smtClean="0"/>
              <a:t>najboljih</a:t>
            </a:r>
            <a:r>
              <a:rPr lang="sl-SI" dirty="0" smtClean="0"/>
              <a:t> priča, </a:t>
            </a:r>
            <a:r>
              <a:rPr lang="sl-SI" dirty="0" err="1" smtClean="0"/>
              <a:t>koje</a:t>
            </a:r>
            <a:r>
              <a:rPr lang="sl-SI" dirty="0" smtClean="0"/>
              <a:t> </a:t>
            </a:r>
            <a:r>
              <a:rPr lang="sl-SI" dirty="0" err="1" smtClean="0"/>
              <a:t>su</a:t>
            </a:r>
            <a:r>
              <a:rPr lang="sl-SI" dirty="0" smtClean="0"/>
              <a:t> </a:t>
            </a:r>
            <a:r>
              <a:rPr lang="sl-SI" dirty="0" err="1" smtClean="0"/>
              <a:t>stigle</a:t>
            </a:r>
            <a:r>
              <a:rPr lang="sl-SI" dirty="0" smtClean="0"/>
              <a:t> na nagradni </a:t>
            </a:r>
            <a:r>
              <a:rPr lang="sl-SI" dirty="0" err="1" smtClean="0"/>
              <a:t>natječaj</a:t>
            </a:r>
            <a:r>
              <a:rPr lang="sl-SI" dirty="0" smtClean="0"/>
              <a:t> </a:t>
            </a:r>
            <a:r>
              <a:rPr lang="sl-SI" dirty="0"/>
              <a:t>(</a:t>
            </a:r>
            <a:r>
              <a:rPr lang="sl-SI" dirty="0" err="1" smtClean="0"/>
              <a:t>izdanje</a:t>
            </a:r>
            <a:r>
              <a:rPr lang="sl-SI" dirty="0" smtClean="0"/>
              <a:t> </a:t>
            </a:r>
            <a:r>
              <a:rPr lang="sl-SI" dirty="0"/>
              <a:t>ZBDS, Sekcija za splošne knjižnice).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5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B0F0"/>
                </a:solidFill>
              </a:rPr>
              <a:t>Priče </a:t>
            </a:r>
            <a:r>
              <a:rPr lang="sl-SI" dirty="0">
                <a:solidFill>
                  <a:srgbClr val="00B0F0"/>
                </a:solidFill>
              </a:rPr>
              <a:t>iz knjižnice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277147"/>
          </a:xfrm>
        </p:spPr>
        <p:txBody>
          <a:bodyPr/>
          <a:lstStyle/>
          <a:p>
            <a:r>
              <a:rPr lang="sl-SI" dirty="0"/>
              <a:t>D</a:t>
            </a:r>
            <a:r>
              <a:rPr lang="sl-SI" dirty="0" smtClean="0"/>
              <a:t>o sada </a:t>
            </a:r>
            <a:r>
              <a:rPr lang="sl-SI" dirty="0" err="1" smtClean="0"/>
              <a:t>su</a:t>
            </a:r>
            <a:r>
              <a:rPr lang="sl-SI" dirty="0" smtClean="0"/>
              <a:t> bila izdana tri </a:t>
            </a:r>
            <a:r>
              <a:rPr lang="sl-SI" dirty="0" err="1" smtClean="0"/>
              <a:t>sveska</a:t>
            </a:r>
            <a:r>
              <a:rPr lang="sl-SI" dirty="0" smtClean="0"/>
              <a:t> </a:t>
            </a:r>
            <a:r>
              <a:rPr lang="sl-SI" dirty="0"/>
              <a:t>s</a:t>
            </a:r>
            <a:r>
              <a:rPr lang="sl-SI" dirty="0" smtClean="0"/>
              <a:t> </a:t>
            </a:r>
            <a:r>
              <a:rPr lang="sl-SI" dirty="0" err="1" smtClean="0"/>
              <a:t>različitim</a:t>
            </a:r>
            <a:r>
              <a:rPr lang="sl-SI" dirty="0" smtClean="0"/>
              <a:t> </a:t>
            </a:r>
            <a:r>
              <a:rPr lang="sl-SI" dirty="0" err="1" smtClean="0"/>
              <a:t>podnaslovima</a:t>
            </a:r>
            <a:r>
              <a:rPr lang="sl-SI" dirty="0" smtClean="0"/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sl-SI" dirty="0" smtClean="0"/>
              <a:t>Knjižnica </a:t>
            </a:r>
            <a:r>
              <a:rPr lang="sl-SI" dirty="0" err="1" smtClean="0"/>
              <a:t>kao</a:t>
            </a:r>
            <a:r>
              <a:rPr lang="sl-SI" dirty="0" smtClean="0"/>
              <a:t> moj 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/>
              <a:t>prostor, </a:t>
            </a:r>
            <a:r>
              <a:rPr lang="sl-SI" dirty="0" smtClean="0"/>
              <a:t>2008,</a:t>
            </a:r>
          </a:p>
          <a:p>
            <a:pPr marL="742950" indent="-742950">
              <a:buFont typeface="+mj-lt"/>
              <a:buAutoNum type="arabicPeriod"/>
            </a:pPr>
            <a:r>
              <a:rPr lang="sl-SI" dirty="0" smtClean="0"/>
              <a:t>Kako </a:t>
            </a:r>
            <a:r>
              <a:rPr lang="sl-SI" dirty="0" err="1" smtClean="0"/>
              <a:t>miriše</a:t>
            </a:r>
            <a:r>
              <a:rPr lang="sl-SI" dirty="0" smtClean="0"/>
              <a:t> </a:t>
            </a:r>
            <a:r>
              <a:rPr lang="sl-SI" dirty="0"/>
              <a:t>moja knjižnica, </a:t>
            </a:r>
            <a:r>
              <a:rPr lang="sl-SI" dirty="0" smtClean="0"/>
              <a:t>2009 </a:t>
            </a:r>
          </a:p>
          <a:p>
            <a:pPr marL="742950" indent="-742950">
              <a:buFont typeface="+mj-lt"/>
              <a:buAutoNum type="arabicPeriod"/>
            </a:pPr>
            <a:r>
              <a:rPr lang="sl-SI" dirty="0" smtClean="0"/>
              <a:t>Knjižnica i knjige po </a:t>
            </a:r>
            <a:r>
              <a:rPr lang="sl-SI" dirty="0" err="1" smtClean="0"/>
              <a:t>mome</a:t>
            </a:r>
            <a:r>
              <a:rPr lang="sl-SI" dirty="0" smtClean="0"/>
              <a:t> </a:t>
            </a:r>
            <a:r>
              <a:rPr lang="sl-SI" dirty="0" err="1"/>
              <a:t>u</a:t>
            </a:r>
            <a:r>
              <a:rPr lang="sl-SI" dirty="0" err="1" smtClean="0"/>
              <a:t>kusu</a:t>
            </a:r>
            <a:r>
              <a:rPr lang="sl-SI" dirty="0" smtClean="0"/>
              <a:t>, 2010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33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38626"/>
            <a:ext cx="8229600" cy="846158"/>
          </a:xfrm>
        </p:spPr>
        <p:txBody>
          <a:bodyPr/>
          <a:lstStyle/>
          <a:p>
            <a:pPr lvl="0"/>
            <a:r>
              <a:rPr lang="sl-SI" b="1" cap="small" dirty="0" err="1" smtClean="0"/>
              <a:t>Treći</a:t>
            </a:r>
            <a:r>
              <a:rPr lang="sl-SI" b="1" cap="small" dirty="0" smtClean="0"/>
              <a:t> prostor </a:t>
            </a:r>
            <a:r>
              <a:rPr lang="sl-SI" b="1" cap="small" dirty="0"/>
              <a:t>= </a:t>
            </a:r>
            <a:r>
              <a:rPr lang="sl-SI" b="1" cap="small" dirty="0" smtClean="0"/>
              <a:t>narodna knjižnica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061123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Koncept </a:t>
            </a:r>
            <a:r>
              <a:rPr lang="sl-SI" dirty="0">
                <a:solidFill>
                  <a:srgbClr val="FF0000"/>
                </a:solidFill>
              </a:rPr>
              <a:t>knjižničnih </a:t>
            </a:r>
            <a:r>
              <a:rPr lang="sl-SI" dirty="0" smtClean="0">
                <a:solidFill>
                  <a:srgbClr val="FF0000"/>
                </a:solidFill>
              </a:rPr>
              <a:t>usluga u narodnim knjižnicama se iz tradicionalno uslužnih </a:t>
            </a:r>
            <a:r>
              <a:rPr lang="sl-SI" dirty="0" err="1" smtClean="0">
                <a:solidFill>
                  <a:srgbClr val="FF0000"/>
                </a:solidFill>
              </a:rPr>
              <a:t>djelatnosti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err="1" smtClean="0">
                <a:solidFill>
                  <a:srgbClr val="FF0000"/>
                </a:solidFill>
              </a:rPr>
              <a:t>mijenja</a:t>
            </a:r>
            <a:r>
              <a:rPr lang="sl-SI" dirty="0" smtClean="0">
                <a:solidFill>
                  <a:srgbClr val="FF0000"/>
                </a:solidFill>
              </a:rPr>
              <a:t> u </a:t>
            </a:r>
            <a:r>
              <a:rPr lang="sl-SI" dirty="0" err="1" smtClean="0">
                <a:solidFill>
                  <a:srgbClr val="FF0000"/>
                </a:solidFill>
              </a:rPr>
              <a:t>ponudu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err="1" smtClean="0">
                <a:solidFill>
                  <a:srgbClr val="FF0000"/>
                </a:solidFill>
              </a:rPr>
              <a:t>tzv</a:t>
            </a:r>
            <a:r>
              <a:rPr lang="sl-SI" dirty="0" smtClean="0">
                <a:solidFill>
                  <a:srgbClr val="FF0000"/>
                </a:solidFill>
              </a:rPr>
              <a:t>. dodane </a:t>
            </a:r>
            <a:r>
              <a:rPr lang="sl-SI" dirty="0" err="1" smtClean="0">
                <a:solidFill>
                  <a:srgbClr val="FF0000"/>
                </a:solidFill>
              </a:rPr>
              <a:t>vrijednosti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err="1" smtClean="0">
                <a:solidFill>
                  <a:srgbClr val="FF0000"/>
                </a:solidFill>
              </a:rPr>
              <a:t>okolini</a:t>
            </a:r>
            <a:r>
              <a:rPr lang="sl-SI" dirty="0" smtClean="0">
                <a:solidFill>
                  <a:srgbClr val="FF0000"/>
                </a:solidFill>
              </a:rPr>
              <a:t> u </a:t>
            </a:r>
            <a:r>
              <a:rPr lang="sl-SI" dirty="0" err="1" smtClean="0">
                <a:solidFill>
                  <a:srgbClr val="FF0000"/>
                </a:solidFill>
              </a:rPr>
              <a:t>kojoj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err="1" smtClean="0">
                <a:solidFill>
                  <a:srgbClr val="FF0000"/>
                </a:solidFill>
              </a:rPr>
              <a:t>djeluju</a:t>
            </a:r>
            <a:r>
              <a:rPr lang="sl-SI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55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 b="1" cap="small" dirty="0" err="1" smtClean="0"/>
              <a:t>Treći</a:t>
            </a:r>
            <a:r>
              <a:rPr lang="sl-SI" b="1" cap="small" dirty="0" smtClean="0"/>
              <a:t> prostor </a:t>
            </a:r>
            <a:r>
              <a:rPr lang="sl-SI" b="1" cap="small" dirty="0"/>
              <a:t>= </a:t>
            </a:r>
            <a:r>
              <a:rPr lang="sl-SI" b="1" cap="small" dirty="0" smtClean="0"/>
              <a:t>narodna knjižnica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Sve</a:t>
            </a:r>
            <a:r>
              <a:rPr lang="sl-SI" dirty="0" smtClean="0"/>
              <a:t> </a:t>
            </a:r>
            <a:r>
              <a:rPr lang="sl-SI" dirty="0">
                <a:solidFill>
                  <a:srgbClr val="00B0F0"/>
                </a:solidFill>
              </a:rPr>
              <a:t>funkcije</a:t>
            </a:r>
            <a:r>
              <a:rPr lang="sl-SI" dirty="0"/>
              <a:t> knjižnice </a:t>
            </a:r>
            <a:r>
              <a:rPr lang="sl-SI" dirty="0" smtClean="0"/>
              <a:t>(</a:t>
            </a:r>
            <a:r>
              <a:rPr lang="sl-SI" dirty="0" err="1" smtClean="0"/>
              <a:t>osim</a:t>
            </a:r>
            <a:r>
              <a:rPr lang="sl-SI" dirty="0" smtClean="0"/>
              <a:t> klasičnih  </a:t>
            </a:r>
            <a:r>
              <a:rPr lang="sl-SI" dirty="0" err="1" smtClean="0"/>
              <a:t>djelatnosti</a:t>
            </a:r>
            <a:r>
              <a:rPr lang="sl-SI" dirty="0" smtClean="0"/>
              <a:t> </a:t>
            </a:r>
            <a:r>
              <a:rPr lang="sl-SI" dirty="0" err="1" smtClean="0"/>
              <a:t>sakupljanja</a:t>
            </a:r>
            <a:r>
              <a:rPr lang="sl-SI" dirty="0" smtClean="0"/>
              <a:t>, obrade, </a:t>
            </a:r>
            <a:r>
              <a:rPr lang="sl-SI" dirty="0" err="1" smtClean="0"/>
              <a:t>pohrane</a:t>
            </a:r>
            <a:r>
              <a:rPr lang="sl-SI" dirty="0" smtClean="0"/>
              <a:t>, </a:t>
            </a:r>
            <a:r>
              <a:rPr lang="sl-SI" dirty="0" err="1" smtClean="0"/>
              <a:t>pružanja</a:t>
            </a:r>
            <a:r>
              <a:rPr lang="sl-SI" dirty="0" smtClean="0"/>
              <a:t> </a:t>
            </a:r>
            <a:r>
              <a:rPr lang="sl-SI" dirty="0" err="1" smtClean="0"/>
              <a:t>pristupa</a:t>
            </a:r>
            <a:r>
              <a:rPr lang="sl-SI" dirty="0" smtClean="0"/>
              <a:t> i </a:t>
            </a:r>
            <a:r>
              <a:rPr lang="sl-SI" dirty="0"/>
              <a:t>posredovanja </a:t>
            </a:r>
            <a:r>
              <a:rPr lang="sl-SI" dirty="0" smtClean="0"/>
              <a:t>knjižnične </a:t>
            </a:r>
            <a:r>
              <a:rPr lang="sl-SI" dirty="0" err="1" smtClean="0"/>
              <a:t>građe</a:t>
            </a:r>
            <a:r>
              <a:rPr lang="sl-SI" dirty="0" smtClean="0"/>
              <a:t> i informacija </a:t>
            </a:r>
            <a:r>
              <a:rPr lang="sl-SI" dirty="0"/>
              <a:t>iz </a:t>
            </a:r>
            <a:r>
              <a:rPr lang="sl-SI" dirty="0" err="1" smtClean="0"/>
              <a:t>građe</a:t>
            </a:r>
            <a:r>
              <a:rPr lang="sl-SI" dirty="0" smtClean="0"/>
              <a:t> te </a:t>
            </a:r>
            <a:r>
              <a:rPr lang="sl-SI" dirty="0"/>
              <a:t>o </a:t>
            </a:r>
            <a:r>
              <a:rPr lang="sl-SI" dirty="0" err="1" smtClean="0"/>
              <a:t>građi</a:t>
            </a:r>
            <a:r>
              <a:rPr lang="sl-SI" dirty="0" smtClean="0"/>
              <a:t>) temelje </a:t>
            </a:r>
            <a:r>
              <a:rPr lang="sl-SI" dirty="0"/>
              <a:t>na </a:t>
            </a:r>
            <a:r>
              <a:rPr lang="sl-SI" dirty="0" err="1" smtClean="0">
                <a:solidFill>
                  <a:srgbClr val="00B0F0"/>
                </a:solidFill>
              </a:rPr>
              <a:t>međusobnoj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>interakciji </a:t>
            </a:r>
            <a:r>
              <a:rPr lang="sl-SI" dirty="0" smtClean="0"/>
              <a:t>te </a:t>
            </a:r>
            <a:r>
              <a:rPr lang="sl-SI" dirty="0" err="1" smtClean="0"/>
              <a:t>poticanju</a:t>
            </a:r>
            <a:r>
              <a:rPr lang="sl-SI" dirty="0" smtClean="0"/>
              <a:t> više kvalitete integracije u društvo. </a:t>
            </a: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14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cap="small" dirty="0" err="1" smtClean="0"/>
              <a:t>Treći</a:t>
            </a:r>
            <a:r>
              <a:rPr lang="sl-SI" b="1" cap="small" dirty="0" smtClean="0"/>
              <a:t> prostor </a:t>
            </a:r>
            <a:r>
              <a:rPr lang="sl-SI" b="1" cap="small" dirty="0"/>
              <a:t>= </a:t>
            </a:r>
            <a:r>
              <a:rPr lang="sl-SI" b="1" cap="small" dirty="0" smtClean="0"/>
              <a:t>narodna </a:t>
            </a:r>
            <a:r>
              <a:rPr lang="sl-SI" b="1" cap="small" dirty="0"/>
              <a:t>knjižnica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17107"/>
          </a:xfrm>
        </p:spPr>
        <p:txBody>
          <a:bodyPr/>
          <a:lstStyle/>
          <a:p>
            <a:r>
              <a:rPr lang="sl-SI" dirty="0"/>
              <a:t>Knjižnice </a:t>
            </a:r>
            <a:r>
              <a:rPr lang="sl-SI" dirty="0" err="1" smtClean="0"/>
              <a:t>danas</a:t>
            </a:r>
            <a:r>
              <a:rPr lang="sl-SI" dirty="0" smtClean="0"/>
              <a:t> </a:t>
            </a:r>
            <a:r>
              <a:rPr lang="sl-SI" dirty="0"/>
              <a:t>morajo biti </a:t>
            </a:r>
            <a:r>
              <a:rPr lang="sl-SI" dirty="0" err="1" smtClean="0"/>
              <a:t>kompleksan</a:t>
            </a:r>
            <a:r>
              <a:rPr lang="sl-SI" dirty="0" smtClean="0"/>
              <a:t> </a:t>
            </a:r>
            <a:r>
              <a:rPr lang="sl-SI" dirty="0"/>
              <a:t>prostor, arena </a:t>
            </a:r>
            <a:r>
              <a:rPr lang="sl-SI" dirty="0" smtClean="0"/>
              <a:t>i </a:t>
            </a:r>
            <a:r>
              <a:rPr lang="sl-SI" dirty="0"/>
              <a:t>oaza, </a:t>
            </a:r>
            <a:r>
              <a:rPr lang="sl-SI" dirty="0" smtClean="0"/>
              <a:t>studijska i </a:t>
            </a:r>
            <a:r>
              <a:rPr lang="sl-SI" dirty="0"/>
              <a:t>dnevna soba </a:t>
            </a:r>
            <a:r>
              <a:rPr lang="sl-SI" dirty="0" smtClean="0"/>
              <a:t>naselja, </a:t>
            </a:r>
            <a:r>
              <a:rPr lang="sl-SI" dirty="0" err="1" smtClean="0"/>
              <a:t>koja</a:t>
            </a:r>
            <a:r>
              <a:rPr lang="sl-SI" dirty="0" smtClean="0"/>
              <a:t> na </a:t>
            </a:r>
            <a:r>
              <a:rPr lang="sl-SI" dirty="0" err="1" smtClean="0"/>
              <a:t>jednom</a:t>
            </a:r>
            <a:r>
              <a:rPr lang="sl-SI" dirty="0" smtClean="0"/>
              <a:t> </a:t>
            </a:r>
            <a:r>
              <a:rPr lang="sl-SI" dirty="0" err="1" smtClean="0"/>
              <a:t>mjestu</a:t>
            </a:r>
            <a:r>
              <a:rPr lang="sl-SI" dirty="0" smtClean="0"/>
              <a:t> povezuje </a:t>
            </a:r>
            <a:r>
              <a:rPr lang="sl-SI" dirty="0" err="1" smtClean="0"/>
              <a:t>javnu</a:t>
            </a:r>
            <a:r>
              <a:rPr lang="sl-SI" dirty="0" smtClean="0"/>
              <a:t> i </a:t>
            </a:r>
            <a:r>
              <a:rPr lang="sl-SI" dirty="0" err="1" smtClean="0"/>
              <a:t>privatnu</a:t>
            </a:r>
            <a:r>
              <a:rPr lang="sl-SI" dirty="0" smtClean="0"/>
              <a:t> </a:t>
            </a:r>
            <a:r>
              <a:rPr lang="sl-SI" dirty="0" err="1" smtClean="0"/>
              <a:t>sferu</a:t>
            </a:r>
            <a:r>
              <a:rPr lang="sl-SI" dirty="0" smtClean="0"/>
              <a:t>. 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37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cap="small" dirty="0" err="1" smtClean="0"/>
              <a:t>Treći</a:t>
            </a:r>
            <a:r>
              <a:rPr lang="sl-SI" b="1" cap="small" dirty="0" smtClean="0"/>
              <a:t> </a:t>
            </a:r>
            <a:r>
              <a:rPr lang="sl-SI" b="1" cap="small" dirty="0"/>
              <a:t>prostor = </a:t>
            </a:r>
            <a:r>
              <a:rPr lang="sl-SI" b="1" cap="small" dirty="0" smtClean="0"/>
              <a:t>narodna knjižnica</a:t>
            </a:r>
            <a:endParaRPr lang="sl-SI" dirty="0">
              <a:solidFill>
                <a:srgbClr val="00B0F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49155"/>
          </a:xfrm>
        </p:spPr>
        <p:txBody>
          <a:bodyPr/>
          <a:lstStyle/>
          <a:p>
            <a:r>
              <a:rPr lang="sl-SI" dirty="0" smtClean="0">
                <a:solidFill>
                  <a:srgbClr val="00B0F0"/>
                </a:solidFill>
              </a:rPr>
              <a:t>prostor</a:t>
            </a:r>
            <a:r>
              <a:rPr lang="sl-SI" dirty="0" smtClean="0"/>
              <a:t> - tehnološko opremljen </a:t>
            </a:r>
            <a:r>
              <a:rPr lang="sl-SI" dirty="0"/>
              <a:t>za </a:t>
            </a:r>
            <a:r>
              <a:rPr lang="sl-SI" dirty="0" err="1" smtClean="0"/>
              <a:t>različite</a:t>
            </a:r>
            <a:r>
              <a:rPr lang="sl-SI" dirty="0" smtClean="0"/>
              <a:t> tipove </a:t>
            </a:r>
            <a:r>
              <a:rPr lang="sl-SI" dirty="0" err="1" smtClean="0"/>
              <a:t>korisnika</a:t>
            </a:r>
            <a:r>
              <a:rPr lang="sl-SI" dirty="0" smtClean="0"/>
              <a:t>, </a:t>
            </a:r>
          </a:p>
          <a:p>
            <a:r>
              <a:rPr lang="sl-SI" dirty="0" err="1" smtClean="0">
                <a:solidFill>
                  <a:srgbClr val="00B0F0"/>
                </a:solidFill>
              </a:rPr>
              <a:t>stručni</a:t>
            </a:r>
            <a:r>
              <a:rPr lang="sl-SI" dirty="0" smtClean="0">
                <a:solidFill>
                  <a:srgbClr val="00B0F0"/>
                </a:solidFill>
              </a:rPr>
              <a:t> kadrovski resursi </a:t>
            </a:r>
            <a:r>
              <a:rPr lang="sl-SI" dirty="0" err="1" smtClean="0"/>
              <a:t>koji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/>
              <a:t>nude</a:t>
            </a:r>
            <a:r>
              <a:rPr lang="sl-SI" dirty="0" smtClean="0"/>
              <a:t> </a:t>
            </a:r>
            <a:r>
              <a:rPr lang="sl-SI" dirty="0" err="1" smtClean="0"/>
              <a:t>korisnicima</a:t>
            </a:r>
            <a:r>
              <a:rPr lang="sl-SI" dirty="0" smtClean="0"/>
              <a:t> </a:t>
            </a:r>
            <a:r>
              <a:rPr lang="sl-SI" dirty="0"/>
              <a:t>neformalno </a:t>
            </a:r>
            <a:r>
              <a:rPr lang="sl-SI" dirty="0" err="1" smtClean="0"/>
              <a:t>cjeloživotno</a:t>
            </a:r>
            <a:r>
              <a:rPr lang="sl-SI" dirty="0" smtClean="0"/>
              <a:t> učenje </a:t>
            </a:r>
            <a:r>
              <a:rPr lang="sl-SI" dirty="0" err="1" smtClean="0"/>
              <a:t>ili</a:t>
            </a:r>
            <a:r>
              <a:rPr lang="sl-SI" dirty="0"/>
              <a:t> </a:t>
            </a:r>
            <a:r>
              <a:rPr lang="sl-SI" dirty="0" err="1" smtClean="0"/>
              <a:t>otpuštanje</a:t>
            </a:r>
            <a:r>
              <a:rPr lang="sl-SI" dirty="0"/>
              <a:t>, a za tu </a:t>
            </a:r>
            <a:r>
              <a:rPr lang="sl-SI" dirty="0" err="1"/>
              <a:t>svrhu</a:t>
            </a:r>
            <a:r>
              <a:rPr lang="sl-SI" dirty="0"/>
              <a:t> </a:t>
            </a:r>
            <a:r>
              <a:rPr lang="sl-SI" dirty="0" err="1"/>
              <a:t>provode</a:t>
            </a:r>
            <a:r>
              <a:rPr lang="sl-SI" dirty="0"/>
              <a:t> niz usluga i aktivnosti.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71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/>
              <a:t>Treći</a:t>
            </a:r>
            <a:r>
              <a:rPr lang="sl-SI" b="1" dirty="0" smtClean="0"/>
              <a:t> </a:t>
            </a:r>
            <a:r>
              <a:rPr lang="sl-SI" b="1" dirty="0"/>
              <a:t>prostori – nove oaze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Posjet</a:t>
            </a:r>
            <a:r>
              <a:rPr lang="sl-SI" dirty="0" smtClean="0"/>
              <a:t> knjižnicama je u </a:t>
            </a:r>
            <a:r>
              <a:rPr lang="sl-SI" dirty="0" err="1" smtClean="0"/>
              <a:t>opadanju</a:t>
            </a:r>
            <a:r>
              <a:rPr lang="sl-SI" dirty="0" smtClean="0"/>
              <a:t> </a:t>
            </a:r>
            <a:r>
              <a:rPr lang="sl-SI" dirty="0" err="1" smtClean="0"/>
              <a:t>posvuda</a:t>
            </a:r>
            <a:r>
              <a:rPr lang="sl-SI" dirty="0" smtClean="0"/>
              <a:t> </a:t>
            </a:r>
            <a:r>
              <a:rPr lang="sl-SI" dirty="0"/>
              <a:t>po </a:t>
            </a:r>
            <a:r>
              <a:rPr lang="sl-SI" dirty="0" err="1" smtClean="0"/>
              <a:t>svijetu</a:t>
            </a:r>
            <a:r>
              <a:rPr lang="sl-SI" dirty="0"/>
              <a:t>. </a:t>
            </a:r>
            <a:endParaRPr lang="sl-SI" dirty="0" smtClean="0"/>
          </a:p>
          <a:p>
            <a:r>
              <a:rPr lang="sl-SI" dirty="0" err="1" smtClean="0"/>
              <a:t>Laptop</a:t>
            </a:r>
            <a:r>
              <a:rPr lang="sl-SI" dirty="0" smtClean="0"/>
              <a:t>  - revolucija </a:t>
            </a:r>
            <a:r>
              <a:rPr lang="sl-SI" dirty="0"/>
              <a:t>u</a:t>
            </a:r>
            <a:r>
              <a:rPr lang="sl-SI" dirty="0" smtClean="0"/>
              <a:t> </a:t>
            </a:r>
            <a:r>
              <a:rPr lang="sl-SI" dirty="0"/>
              <a:t>načinu </a:t>
            </a:r>
            <a:r>
              <a:rPr lang="sl-SI" dirty="0" err="1" smtClean="0"/>
              <a:t>čitanja</a:t>
            </a:r>
            <a:r>
              <a:rPr lang="sl-SI" dirty="0" smtClean="0"/>
              <a:t>, </a:t>
            </a:r>
            <a:r>
              <a:rPr lang="hr-HR" dirty="0" smtClean="0"/>
              <a:t>koja </a:t>
            </a:r>
            <a:r>
              <a:rPr lang="hr-HR" dirty="0"/>
              <a:t>se dogodila u životima današnjih tinejdžera</a:t>
            </a:r>
            <a:r>
              <a:rPr lang="sl-SI" dirty="0" smtClean="0"/>
              <a:t>.</a:t>
            </a:r>
            <a:r>
              <a:rPr lang="sl-SI" dirty="0"/>
              <a:t> </a:t>
            </a:r>
            <a:endParaRPr lang="sl-SI" dirty="0" smtClean="0"/>
          </a:p>
          <a:p>
            <a:r>
              <a:rPr lang="sl-SI" dirty="0" err="1" smtClean="0"/>
              <a:t>Kada</a:t>
            </a:r>
            <a:r>
              <a:rPr lang="sl-SI" dirty="0" smtClean="0"/>
              <a:t> je Nelson </a:t>
            </a:r>
            <a:r>
              <a:rPr lang="sl-SI" dirty="0"/>
              <a:t>Mandela </a:t>
            </a:r>
            <a:r>
              <a:rPr lang="sl-SI" dirty="0" err="1" smtClean="0"/>
              <a:t>postao</a:t>
            </a:r>
            <a:r>
              <a:rPr lang="sl-SI" dirty="0" smtClean="0"/>
              <a:t> </a:t>
            </a:r>
            <a:r>
              <a:rPr lang="sl-SI" dirty="0" err="1" smtClean="0"/>
              <a:t>predsjednik</a:t>
            </a:r>
            <a:r>
              <a:rPr lang="sl-SI" dirty="0" smtClean="0"/>
              <a:t> </a:t>
            </a:r>
            <a:r>
              <a:rPr lang="sl-SI" dirty="0"/>
              <a:t>Južne Afrike, </a:t>
            </a:r>
            <a:r>
              <a:rPr lang="sl-SI" dirty="0" err="1" smtClean="0"/>
              <a:t>rodio</a:t>
            </a:r>
            <a:r>
              <a:rPr lang="sl-SI" dirty="0" smtClean="0"/>
              <a:t> se </a:t>
            </a:r>
            <a:r>
              <a:rPr lang="sl-SI" dirty="0" err="1" smtClean="0"/>
              <a:t>Amazon</a:t>
            </a:r>
            <a:r>
              <a:rPr lang="sl-SI" dirty="0" smtClean="0"/>
              <a:t>.</a:t>
            </a:r>
            <a:r>
              <a:rPr lang="sl-SI" dirty="0"/>
              <a:t> To je </a:t>
            </a:r>
            <a:r>
              <a:rPr lang="sl-SI" dirty="0" err="1" smtClean="0"/>
              <a:t>bio</a:t>
            </a:r>
            <a:r>
              <a:rPr lang="sl-SI" dirty="0" smtClean="0"/>
              <a:t> </a:t>
            </a:r>
            <a:r>
              <a:rPr lang="sl-SI" dirty="0"/>
              <a:t>prvi od </a:t>
            </a:r>
            <a:r>
              <a:rPr lang="sl-SI" dirty="0" err="1" smtClean="0"/>
              <a:t>četiri</a:t>
            </a:r>
            <a:r>
              <a:rPr lang="sl-SI" dirty="0" smtClean="0"/>
              <a:t> udarca </a:t>
            </a:r>
            <a:r>
              <a:rPr lang="sl-SI" dirty="0"/>
              <a:t>za </a:t>
            </a:r>
            <a:r>
              <a:rPr lang="sl-SI" dirty="0" smtClean="0"/>
              <a:t>narodne knjižnice. 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28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cap="small" dirty="0" err="1" smtClean="0"/>
              <a:t>Treći</a:t>
            </a:r>
            <a:r>
              <a:rPr lang="sl-SI" b="1" cap="small" dirty="0" smtClean="0"/>
              <a:t> </a:t>
            </a:r>
            <a:r>
              <a:rPr lang="sl-SI" b="1" cap="small" dirty="0"/>
              <a:t>prostor = </a:t>
            </a:r>
            <a:r>
              <a:rPr lang="sl-SI" b="1" cap="small" dirty="0" smtClean="0"/>
              <a:t>narodna knjižnica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Knjižnice </a:t>
            </a:r>
            <a:r>
              <a:rPr lang="sl-SI" dirty="0" err="1" smtClean="0"/>
              <a:t>povremeno</a:t>
            </a:r>
            <a:r>
              <a:rPr lang="sl-SI" dirty="0" smtClean="0"/>
              <a:t> </a:t>
            </a:r>
            <a:r>
              <a:rPr lang="sl-SI" dirty="0" err="1" smtClean="0">
                <a:solidFill>
                  <a:srgbClr val="00B0F0"/>
                </a:solidFill>
              </a:rPr>
              <a:t>približiti</a:t>
            </a:r>
            <a:r>
              <a:rPr lang="sl-SI" dirty="0" smtClean="0"/>
              <a:t> </a:t>
            </a:r>
            <a:r>
              <a:rPr lang="sl-SI" dirty="0" err="1" smtClean="0"/>
              <a:t>korisnicima</a:t>
            </a:r>
            <a:r>
              <a:rPr lang="sl-SI" dirty="0" smtClean="0"/>
              <a:t> </a:t>
            </a:r>
            <a:r>
              <a:rPr lang="sl-SI" dirty="0"/>
              <a:t>(na plaže, </a:t>
            </a:r>
            <a:r>
              <a:rPr lang="sl-SI" dirty="0" smtClean="0"/>
              <a:t>izpod </a:t>
            </a:r>
            <a:r>
              <a:rPr lang="sl-SI" dirty="0" err="1" smtClean="0"/>
              <a:t>drveća</a:t>
            </a:r>
            <a:r>
              <a:rPr lang="sl-SI" dirty="0"/>
              <a:t>,</a:t>
            </a:r>
            <a:r>
              <a:rPr lang="sl-SI" dirty="0" smtClean="0"/>
              <a:t> </a:t>
            </a:r>
            <a:r>
              <a:rPr lang="sl-SI" dirty="0"/>
              <a:t>na </a:t>
            </a:r>
            <a:r>
              <a:rPr lang="sl-SI" dirty="0" err="1" smtClean="0"/>
              <a:t>vlakove</a:t>
            </a:r>
            <a:r>
              <a:rPr lang="sl-SI" dirty="0" smtClean="0"/>
              <a:t>, aerodrome…). </a:t>
            </a:r>
            <a:endParaRPr lang="sl-SI" dirty="0"/>
          </a:p>
          <a:p>
            <a:r>
              <a:rPr lang="vi-VN" dirty="0"/>
              <a:t>I posljednje, ali ne i </a:t>
            </a:r>
            <a:r>
              <a:rPr lang="vi-VN" dirty="0" smtClean="0"/>
              <a:t>najmanje</a:t>
            </a:r>
            <a:r>
              <a:rPr lang="sl-SI" dirty="0" smtClean="0"/>
              <a:t> važno</a:t>
            </a:r>
            <a:r>
              <a:rPr lang="vi-VN" dirty="0" smtClean="0"/>
              <a:t> </a:t>
            </a:r>
            <a:r>
              <a:rPr lang="sl-SI" dirty="0" smtClean="0"/>
              <a:t>knjižnica </a:t>
            </a:r>
            <a:r>
              <a:rPr lang="vi-VN" dirty="0" smtClean="0"/>
              <a:t>mora biti prisutn</a:t>
            </a:r>
            <a:r>
              <a:rPr lang="sl-SI" dirty="0" smtClean="0"/>
              <a:t>a</a:t>
            </a:r>
            <a:r>
              <a:rPr lang="vi-VN" dirty="0" smtClean="0"/>
              <a:t> </a:t>
            </a:r>
            <a:r>
              <a:rPr lang="vi-VN" dirty="0"/>
              <a:t>u virtualnom svijetu "na daljinu" </a:t>
            </a:r>
            <a:r>
              <a:rPr lang="vi-VN" dirty="0" smtClean="0"/>
              <a:t>– </a:t>
            </a:r>
            <a:r>
              <a:rPr lang="sl-SI" dirty="0" err="1" smtClean="0"/>
              <a:t>kao</a:t>
            </a:r>
            <a:r>
              <a:rPr lang="sl-SI" dirty="0"/>
              <a:t> </a:t>
            </a:r>
            <a:r>
              <a:rPr lang="sl-SI" dirty="0">
                <a:solidFill>
                  <a:srgbClr val="00B0F0"/>
                </a:solidFill>
              </a:rPr>
              <a:t>vizualni </a:t>
            </a:r>
            <a:r>
              <a:rPr lang="sl-SI" dirty="0" err="1" smtClean="0">
                <a:solidFill>
                  <a:srgbClr val="00B0F0"/>
                </a:solidFill>
              </a:rPr>
              <a:t>treći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00B0F0"/>
                </a:solidFill>
              </a:rPr>
              <a:t>prostor </a:t>
            </a:r>
            <a:r>
              <a:rPr lang="vi-VN" dirty="0" smtClean="0"/>
              <a:t>(web </a:t>
            </a:r>
            <a:r>
              <a:rPr lang="vi-VN" dirty="0"/>
              <a:t>stranice, baze podataka, digitalizirana građa, društvene mreže </a:t>
            </a:r>
            <a:r>
              <a:rPr lang="vi-VN" dirty="0" smtClean="0"/>
              <a:t>...)</a:t>
            </a: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84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HOW COLLEGE STUDENTS SPEND THEIR TIME IN THE LIBRARY</a:t>
            </a:r>
            <a:br>
              <a:rPr lang="sl-SI" b="1" dirty="0"/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707904" y="1524000"/>
            <a:ext cx="4978896" cy="4525963"/>
          </a:xfrm>
        </p:spPr>
        <p:txBody>
          <a:bodyPr/>
          <a:lstStyle/>
          <a:p>
            <a:pPr lvl="0" algn="ctr"/>
            <a:r>
              <a:rPr lang="sl-SI" sz="2400" dirty="0" err="1" smtClean="0"/>
              <a:t>Reading</a:t>
            </a:r>
            <a:r>
              <a:rPr lang="sl-SI" sz="2400" dirty="0" smtClean="0"/>
              <a:t> </a:t>
            </a:r>
            <a:r>
              <a:rPr lang="sl-SI" sz="2400" dirty="0"/>
              <a:t>print material (18.8%)</a:t>
            </a:r>
          </a:p>
          <a:p>
            <a:pPr lvl="0" algn="ctr"/>
            <a:r>
              <a:rPr lang="sl-SI" sz="2400" dirty="0" err="1"/>
              <a:t>Perusing</a:t>
            </a:r>
            <a:r>
              <a:rPr lang="sl-SI" sz="2400" dirty="0"/>
              <a:t> social </a:t>
            </a:r>
            <a:r>
              <a:rPr lang="sl-SI" sz="2400" dirty="0" err="1"/>
              <a:t>media</a:t>
            </a:r>
            <a:r>
              <a:rPr lang="sl-SI" sz="2400" dirty="0"/>
              <a:t> (11.4%)</a:t>
            </a:r>
          </a:p>
          <a:p>
            <a:pPr lvl="0" algn="ctr"/>
            <a:r>
              <a:rPr lang="sl-SI" sz="2400" dirty="0" err="1"/>
              <a:t>Visiting</a:t>
            </a:r>
            <a:r>
              <a:rPr lang="sl-SI" sz="2400" dirty="0"/>
              <a:t> </a:t>
            </a:r>
            <a:r>
              <a:rPr lang="sl-SI" sz="2400" dirty="0" err="1"/>
              <a:t>non</a:t>
            </a:r>
            <a:r>
              <a:rPr lang="sl-SI" sz="2400" dirty="0"/>
              <a:t>-</a:t>
            </a:r>
            <a:r>
              <a:rPr lang="sl-SI" sz="2400" dirty="0" err="1"/>
              <a:t>educational</a:t>
            </a:r>
            <a:r>
              <a:rPr lang="sl-SI" sz="2400" dirty="0"/>
              <a:t> </a:t>
            </a:r>
            <a:r>
              <a:rPr lang="sl-SI" sz="2400" dirty="0" err="1"/>
              <a:t>websites</a:t>
            </a:r>
            <a:r>
              <a:rPr lang="sl-SI" sz="2400" dirty="0"/>
              <a:t> (9.3%)</a:t>
            </a:r>
          </a:p>
          <a:p>
            <a:pPr lvl="0" algn="ctr"/>
            <a:r>
              <a:rPr lang="sl-SI" sz="2400" dirty="0" err="1"/>
              <a:t>Viewing</a:t>
            </a:r>
            <a:r>
              <a:rPr lang="sl-SI" sz="2400" dirty="0"/>
              <a:t> </a:t>
            </a:r>
            <a:r>
              <a:rPr lang="sl-SI" sz="2400" dirty="0" err="1"/>
              <a:t>online</a:t>
            </a:r>
            <a:r>
              <a:rPr lang="sl-SI" sz="2400" dirty="0"/>
              <a:t> </a:t>
            </a:r>
            <a:r>
              <a:rPr lang="sl-SI" sz="2400" dirty="0" err="1"/>
              <a:t>library</a:t>
            </a:r>
            <a:r>
              <a:rPr lang="sl-SI" sz="2400" dirty="0"/>
              <a:t> </a:t>
            </a:r>
            <a:r>
              <a:rPr lang="sl-SI" sz="2400" dirty="0" err="1"/>
              <a:t>materials</a:t>
            </a:r>
            <a:r>
              <a:rPr lang="sl-SI" sz="2400" dirty="0"/>
              <a:t> (5.9%)</a:t>
            </a:r>
          </a:p>
          <a:p>
            <a:pPr lvl="0" algn="ctr"/>
            <a:r>
              <a:rPr lang="sl-SI" sz="2400" dirty="0" err="1"/>
              <a:t>Working</a:t>
            </a:r>
            <a:r>
              <a:rPr lang="sl-SI" sz="2400" dirty="0"/>
              <a:t> </a:t>
            </a:r>
            <a:r>
              <a:rPr lang="sl-SI" sz="2400" dirty="0" err="1"/>
              <a:t>collaboratively</a:t>
            </a:r>
            <a:r>
              <a:rPr lang="sl-SI" sz="2400" dirty="0"/>
              <a:t> (5.6%)</a:t>
            </a:r>
          </a:p>
          <a:p>
            <a:pPr lvl="0" algn="ctr"/>
            <a:r>
              <a:rPr lang="sl-SI" sz="2400" dirty="0" err="1"/>
              <a:t>Texting</a:t>
            </a:r>
            <a:r>
              <a:rPr lang="sl-SI" sz="2400" dirty="0"/>
              <a:t> (4.1%)</a:t>
            </a:r>
          </a:p>
          <a:p>
            <a:pPr lvl="0" algn="ctr"/>
            <a:r>
              <a:rPr lang="sl-SI" sz="2400" dirty="0" err="1"/>
              <a:t>Reading</a:t>
            </a:r>
            <a:r>
              <a:rPr lang="sl-SI" sz="2400" dirty="0"/>
              <a:t> </a:t>
            </a:r>
            <a:r>
              <a:rPr lang="sl-SI" sz="2400" dirty="0" err="1"/>
              <a:t>news</a:t>
            </a:r>
            <a:r>
              <a:rPr lang="sl-SI" sz="2400" dirty="0"/>
              <a:t> </a:t>
            </a:r>
            <a:r>
              <a:rPr lang="sl-SI" sz="2400" dirty="0" err="1"/>
              <a:t>websites</a:t>
            </a:r>
            <a:r>
              <a:rPr lang="sl-SI" sz="2400" dirty="0"/>
              <a:t> (2.6%)</a:t>
            </a:r>
          </a:p>
          <a:p>
            <a:pPr lvl="0" algn="ctr"/>
            <a:r>
              <a:rPr lang="sl-SI" sz="2400" dirty="0" err="1"/>
              <a:t>Watching</a:t>
            </a:r>
            <a:r>
              <a:rPr lang="sl-SI" sz="2400" dirty="0"/>
              <a:t> </a:t>
            </a:r>
            <a:r>
              <a:rPr lang="sl-SI" sz="2400" dirty="0" err="1"/>
              <a:t>YouTube</a:t>
            </a:r>
            <a:r>
              <a:rPr lang="sl-SI" sz="2400" dirty="0"/>
              <a:t> </a:t>
            </a:r>
            <a:r>
              <a:rPr lang="sl-SI" sz="2400" dirty="0" err="1"/>
              <a:t>videos</a:t>
            </a:r>
            <a:r>
              <a:rPr lang="sl-SI" sz="2400" dirty="0"/>
              <a:t> (2.1%)</a:t>
            </a:r>
          </a:p>
          <a:p>
            <a:pPr lvl="0" algn="ctr"/>
            <a:r>
              <a:rPr lang="sl-SI" sz="2400" dirty="0" err="1"/>
              <a:t>Shopping</a:t>
            </a:r>
            <a:r>
              <a:rPr lang="sl-SI" sz="2400" dirty="0"/>
              <a:t> </a:t>
            </a:r>
            <a:r>
              <a:rPr lang="sl-SI" sz="2400" dirty="0" err="1"/>
              <a:t>online</a:t>
            </a:r>
            <a:r>
              <a:rPr lang="sl-SI" sz="2400" dirty="0"/>
              <a:t> (1.1%)</a:t>
            </a:r>
          </a:p>
          <a:p>
            <a:pPr lvl="0" algn="ctr"/>
            <a:r>
              <a:rPr lang="sl-SI" sz="2400" dirty="0" err="1"/>
              <a:t>Sleeping</a:t>
            </a:r>
            <a:r>
              <a:rPr lang="sl-SI" sz="2400" dirty="0"/>
              <a:t> (0.7</a:t>
            </a:r>
            <a:r>
              <a:rPr lang="sl-SI" sz="2400" dirty="0" smtClean="0"/>
              <a:t>%)</a:t>
            </a:r>
            <a:endParaRPr lang="sl-SI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6" y="1268760"/>
            <a:ext cx="29146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467544" y="5859810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 smtClean="0">
                <a:solidFill>
                  <a:schemeClr val="bg1"/>
                </a:solidFill>
              </a:rPr>
              <a:t>Študija: </a:t>
            </a:r>
            <a:r>
              <a:rPr lang="sl-SI" sz="1200" dirty="0" err="1" smtClean="0">
                <a:solidFill>
                  <a:schemeClr val="bg1"/>
                </a:solidFill>
              </a:rPr>
              <a:t>Lawrenc</a:t>
            </a:r>
            <a:r>
              <a:rPr lang="sl-SI" sz="1200" dirty="0" smtClean="0">
                <a:solidFill>
                  <a:schemeClr val="bg1"/>
                </a:solidFill>
              </a:rPr>
              <a:t> </a:t>
            </a:r>
            <a:r>
              <a:rPr lang="sl-SI" sz="1200" dirty="0">
                <a:solidFill>
                  <a:schemeClr val="bg1"/>
                </a:solidFill>
              </a:rPr>
              <a:t>T. </a:t>
            </a:r>
            <a:r>
              <a:rPr lang="sl-SI" sz="1200" dirty="0" err="1" smtClean="0">
                <a:solidFill>
                  <a:schemeClr val="bg1"/>
                </a:solidFill>
              </a:rPr>
              <a:t>Parett</a:t>
            </a:r>
            <a:r>
              <a:rPr lang="sl-SI" sz="1200" dirty="0" smtClean="0">
                <a:solidFill>
                  <a:schemeClr val="bg1"/>
                </a:solidFill>
              </a:rPr>
              <a:t> </a:t>
            </a:r>
            <a:r>
              <a:rPr lang="sl-SI" sz="1200" dirty="0">
                <a:solidFill>
                  <a:schemeClr val="bg1"/>
                </a:solidFill>
              </a:rPr>
              <a:t>in </a:t>
            </a:r>
            <a:r>
              <a:rPr lang="sl-SI" sz="1200" dirty="0" err="1">
                <a:solidFill>
                  <a:schemeClr val="bg1"/>
                </a:solidFill>
              </a:rPr>
              <a:t>Amy</a:t>
            </a:r>
            <a:r>
              <a:rPr lang="sl-SI" sz="1200" dirty="0">
                <a:solidFill>
                  <a:schemeClr val="bg1"/>
                </a:solidFill>
              </a:rPr>
              <a:t> </a:t>
            </a:r>
            <a:r>
              <a:rPr lang="sl-SI" sz="1200" dirty="0" err="1" smtClean="0">
                <a:solidFill>
                  <a:schemeClr val="bg1"/>
                </a:solidFill>
              </a:rPr>
              <a:t>Catalana</a:t>
            </a:r>
            <a:r>
              <a:rPr lang="sl-SI" sz="1200" dirty="0" smtClean="0">
                <a:solidFill>
                  <a:schemeClr val="bg1"/>
                </a:solidFill>
              </a:rPr>
              <a:t>:</a:t>
            </a:r>
          </a:p>
          <a:p>
            <a:r>
              <a:rPr lang="sl-SI" sz="1200" dirty="0">
                <a:solidFill>
                  <a:schemeClr val="bg1"/>
                </a:solidFill>
              </a:rPr>
              <a:t>(vir: </a:t>
            </a:r>
            <a:r>
              <a:rPr lang="sl-SI" sz="1200" u="sng" dirty="0">
                <a:solidFill>
                  <a:schemeClr val="bg1"/>
                </a:solidFill>
                <a:hlinkClick r:id="rId3"/>
              </a:rPr>
              <a:t>http://www.dailymail.co.uk/femail/article-2359481/What-students-really-libraries-From-texting-Facebook-online-shopping-just-18-time-spent-actually-READING.html#ixzz2Z6YPj3Ts</a:t>
            </a:r>
            <a:r>
              <a:rPr lang="sl-SI" sz="1200" u="sng" dirty="0">
                <a:solidFill>
                  <a:schemeClr val="bg1"/>
                </a:solidFill>
              </a:rPr>
              <a:t>)</a:t>
            </a:r>
            <a:endParaRPr lang="sl-SI" sz="1200" dirty="0">
              <a:solidFill>
                <a:schemeClr val="bg1"/>
              </a:solidFill>
            </a:endParaRPr>
          </a:p>
        </p:txBody>
      </p:sp>
      <p:sp>
        <p:nvSpPr>
          <p:cNvPr id="6" name="Ograda datum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7" name="Ograd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8" name="Ograd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89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Knjižnica </a:t>
            </a:r>
            <a:r>
              <a:rPr lang="sl-SI" b="1" dirty="0" err="1" smtClean="0"/>
              <a:t>danas</a:t>
            </a:r>
            <a:r>
              <a:rPr lang="sl-SI" b="1" dirty="0" smtClean="0"/>
              <a:t>, sutra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061123"/>
          </a:xfrm>
        </p:spPr>
        <p:txBody>
          <a:bodyPr/>
          <a:lstStyle/>
          <a:p>
            <a:r>
              <a:rPr lang="sl-SI" dirty="0" err="1" smtClean="0"/>
              <a:t>Kakvi</a:t>
            </a:r>
            <a:r>
              <a:rPr lang="sl-SI" dirty="0" smtClean="0"/>
              <a:t> </a:t>
            </a:r>
            <a:r>
              <a:rPr lang="sl-SI" dirty="0"/>
              <a:t>prostori </a:t>
            </a:r>
            <a:r>
              <a:rPr lang="sl-SI" dirty="0" smtClean="0"/>
              <a:t>knjižnica </a:t>
            </a:r>
            <a:r>
              <a:rPr lang="sl-SI" dirty="0" err="1" smtClean="0"/>
              <a:t>su</a:t>
            </a:r>
            <a:r>
              <a:rPr lang="sl-SI" dirty="0" smtClean="0"/>
              <a:t> </a:t>
            </a:r>
            <a:r>
              <a:rPr lang="sl-SI" dirty="0" err="1" smtClean="0"/>
              <a:t>danas</a:t>
            </a:r>
            <a:r>
              <a:rPr lang="sl-SI" dirty="0" smtClean="0"/>
              <a:t> privlačni</a:t>
            </a:r>
            <a:r>
              <a:rPr lang="sl-SI" dirty="0"/>
              <a:t> </a:t>
            </a:r>
            <a:r>
              <a:rPr lang="sl-SI" dirty="0" smtClean="0"/>
              <a:t>i atraktivni</a:t>
            </a:r>
            <a:r>
              <a:rPr lang="sl-SI" dirty="0"/>
              <a:t>?</a:t>
            </a:r>
            <a:r>
              <a:rPr lang="sl-SI" dirty="0" smtClean="0"/>
              <a:t> </a:t>
            </a:r>
          </a:p>
          <a:p>
            <a:r>
              <a:rPr lang="sl-SI" dirty="0" smtClean="0"/>
              <a:t>Na </a:t>
            </a:r>
            <a:r>
              <a:rPr lang="sl-SI" dirty="0" err="1" smtClean="0"/>
              <a:t>što</a:t>
            </a:r>
            <a:r>
              <a:rPr lang="sl-SI" dirty="0" smtClean="0"/>
              <a:t> </a:t>
            </a:r>
            <a:r>
              <a:rPr lang="sl-SI" dirty="0" err="1" smtClean="0"/>
              <a:t>sve</a:t>
            </a:r>
            <a:r>
              <a:rPr lang="sl-SI" dirty="0" smtClean="0"/>
              <a:t> </a:t>
            </a:r>
            <a:r>
              <a:rPr lang="sl-SI" dirty="0"/>
              <a:t>morajo misliti arhitekti </a:t>
            </a:r>
            <a:r>
              <a:rPr lang="sl-SI" dirty="0" err="1" smtClean="0"/>
              <a:t>prilikom</a:t>
            </a:r>
            <a:r>
              <a:rPr lang="sl-SI" dirty="0" smtClean="0"/>
              <a:t> planiranja </a:t>
            </a:r>
            <a:r>
              <a:rPr lang="sl-SI" dirty="0"/>
              <a:t>gradnje </a:t>
            </a:r>
            <a:r>
              <a:rPr lang="sl-SI" dirty="0" smtClean="0"/>
              <a:t>knjižnica?</a:t>
            </a:r>
          </a:p>
          <a:p>
            <a:r>
              <a:rPr lang="sl-SI" dirty="0"/>
              <a:t>Koliko je važna </a:t>
            </a:r>
            <a:r>
              <a:rPr lang="sl-SI" dirty="0" err="1"/>
              <a:t>udaljenost</a:t>
            </a:r>
            <a:r>
              <a:rPr lang="sl-SI" dirty="0"/>
              <a:t> knjižnice?</a:t>
            </a:r>
          </a:p>
          <a:p>
            <a:r>
              <a:rPr lang="sl-SI" dirty="0"/>
              <a:t>Koliko </a:t>
            </a:r>
            <a:r>
              <a:rPr lang="sl-SI" dirty="0" err="1"/>
              <a:t>su</a:t>
            </a:r>
            <a:r>
              <a:rPr lang="sl-SI" dirty="0"/>
              <a:t> važne </a:t>
            </a:r>
            <a:r>
              <a:rPr lang="sl-SI" dirty="0" err="1"/>
              <a:t>vještine</a:t>
            </a:r>
            <a:r>
              <a:rPr lang="sl-SI" dirty="0"/>
              <a:t> </a:t>
            </a:r>
            <a:r>
              <a:rPr lang="sl-SI" dirty="0" err="1"/>
              <a:t>knjižničara</a:t>
            </a:r>
            <a:r>
              <a:rPr lang="sl-SI"/>
              <a:t>?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05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Konferenca »</a:t>
            </a:r>
            <a:r>
              <a:rPr lang="sl-SI" b="1" dirty="0" err="1" smtClean="0"/>
              <a:t>Next</a:t>
            </a:r>
            <a:r>
              <a:rPr lang="sl-SI" b="1" dirty="0" smtClean="0"/>
              <a:t> </a:t>
            </a:r>
            <a:r>
              <a:rPr lang="sl-SI" b="1" dirty="0"/>
              <a:t>Library</a:t>
            </a:r>
            <a:r>
              <a:rPr lang="sl-SI" b="1" dirty="0" smtClean="0"/>
              <a:t>«</a:t>
            </a:r>
            <a:br>
              <a:rPr lang="sl-SI" b="1" dirty="0" smtClean="0"/>
            </a:br>
            <a:r>
              <a:rPr lang="sl-SI" sz="1600" b="1" dirty="0" err="1" smtClean="0"/>
              <a:t>Aarhus</a:t>
            </a:r>
            <a:r>
              <a:rPr lang="sl-SI" sz="1600" b="1" dirty="0" smtClean="0"/>
              <a:t>, Danska 17. – 18. junij 2013</a:t>
            </a:r>
            <a:endParaRPr lang="sl-SI" sz="16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Građevine</a:t>
            </a:r>
            <a:r>
              <a:rPr lang="sl-SI" dirty="0" smtClean="0"/>
              <a:t> knjižnica – </a:t>
            </a:r>
            <a:r>
              <a:rPr lang="sl-SI" dirty="0" err="1" smtClean="0"/>
              <a:t>preispitivanje</a:t>
            </a:r>
            <a:r>
              <a:rPr lang="sl-SI" dirty="0" smtClean="0"/>
              <a:t> o  gradnji </a:t>
            </a:r>
            <a:r>
              <a:rPr lang="sl-SI" dirty="0" err="1" smtClean="0"/>
              <a:t>objekata</a:t>
            </a:r>
            <a:r>
              <a:rPr lang="sl-SI" dirty="0" smtClean="0"/>
              <a:t> knjižnica  u </a:t>
            </a:r>
            <a:r>
              <a:rPr lang="sl-SI" dirty="0" err="1" smtClean="0"/>
              <a:t>budućnosti</a:t>
            </a:r>
            <a:r>
              <a:rPr lang="sl-SI" dirty="0" smtClean="0"/>
              <a:t>, </a:t>
            </a:r>
            <a:r>
              <a:rPr lang="sl-SI" dirty="0"/>
              <a:t>na </a:t>
            </a:r>
            <a:r>
              <a:rPr lang="sl-SI" dirty="0" err="1" smtClean="0"/>
              <a:t>koje</a:t>
            </a:r>
            <a:r>
              <a:rPr lang="sl-SI" dirty="0" smtClean="0"/>
              <a:t> </a:t>
            </a:r>
            <a:r>
              <a:rPr lang="sl-SI" dirty="0" err="1" smtClean="0"/>
              <a:t>utječe</a:t>
            </a:r>
            <a:r>
              <a:rPr lang="sl-SI" dirty="0" smtClean="0"/>
              <a:t> više </a:t>
            </a:r>
            <a:r>
              <a:rPr lang="sl-SI" dirty="0" err="1" smtClean="0"/>
              <a:t>čimbenika</a:t>
            </a:r>
            <a:r>
              <a:rPr lang="sl-SI" dirty="0" smtClean="0"/>
              <a:t>: </a:t>
            </a:r>
          </a:p>
          <a:p>
            <a:pPr lvl="1"/>
            <a:r>
              <a:rPr lang="sl-SI" dirty="0" err="1" smtClean="0"/>
              <a:t>trendovi</a:t>
            </a:r>
            <a:r>
              <a:rPr lang="sl-SI" dirty="0" smtClean="0"/>
              <a:t>, </a:t>
            </a:r>
          </a:p>
          <a:p>
            <a:pPr lvl="1"/>
            <a:r>
              <a:rPr lang="sl-SI" dirty="0" smtClean="0"/>
              <a:t>porast </a:t>
            </a:r>
            <a:r>
              <a:rPr lang="sl-SI" dirty="0" err="1" smtClean="0"/>
              <a:t>stanovništva</a:t>
            </a:r>
            <a:r>
              <a:rPr lang="sl-SI" dirty="0" smtClean="0"/>
              <a:t>, </a:t>
            </a:r>
          </a:p>
          <a:p>
            <a:pPr lvl="1"/>
            <a:r>
              <a:rPr lang="sl-SI" dirty="0"/>
              <a:t>d</a:t>
            </a:r>
            <a:r>
              <a:rPr lang="sl-SI" dirty="0" smtClean="0"/>
              <a:t>emografsko stanje , </a:t>
            </a:r>
          </a:p>
          <a:p>
            <a:pPr lvl="1"/>
            <a:r>
              <a:rPr lang="sl-SI" dirty="0" smtClean="0"/>
              <a:t>socialni </a:t>
            </a:r>
            <a:r>
              <a:rPr lang="sl-SI" dirty="0"/>
              <a:t>potencial, </a:t>
            </a:r>
            <a:endParaRPr lang="sl-SI" dirty="0" smtClean="0"/>
          </a:p>
          <a:p>
            <a:pPr lvl="1"/>
            <a:r>
              <a:rPr lang="sl-SI" dirty="0" err="1" smtClean="0"/>
              <a:t>razina</a:t>
            </a:r>
            <a:r>
              <a:rPr lang="sl-SI" dirty="0" smtClean="0"/>
              <a:t> </a:t>
            </a:r>
            <a:r>
              <a:rPr lang="sl-SI" dirty="0"/>
              <a:t>razvoja </a:t>
            </a:r>
            <a:r>
              <a:rPr lang="sl-SI" dirty="0" err="1" smtClean="0"/>
              <a:t>zajednice</a:t>
            </a:r>
            <a:r>
              <a:rPr lang="sl-SI" dirty="0" smtClean="0"/>
              <a:t>, </a:t>
            </a: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079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kulturni razvoj, </a:t>
            </a:r>
            <a:endParaRPr lang="sl-SI" dirty="0" smtClean="0"/>
          </a:p>
          <a:p>
            <a:r>
              <a:rPr lang="sl-SI" dirty="0" smtClean="0"/>
              <a:t>knjižnice </a:t>
            </a:r>
            <a:r>
              <a:rPr lang="sl-SI" dirty="0" err="1" smtClean="0"/>
              <a:t>kao</a:t>
            </a:r>
            <a:r>
              <a:rPr lang="sl-SI" dirty="0" smtClean="0"/>
              <a:t> </a:t>
            </a:r>
            <a:r>
              <a:rPr lang="sl-SI" dirty="0" err="1" smtClean="0"/>
              <a:t>treći</a:t>
            </a:r>
            <a:r>
              <a:rPr lang="sl-SI" dirty="0" smtClean="0"/>
              <a:t>  prostor, </a:t>
            </a:r>
          </a:p>
          <a:p>
            <a:r>
              <a:rPr lang="sl-SI" dirty="0" smtClean="0"/>
              <a:t>hierarhija </a:t>
            </a:r>
            <a:r>
              <a:rPr lang="sl-SI" dirty="0" err="1" smtClean="0"/>
              <a:t>omladinske</a:t>
            </a:r>
            <a:r>
              <a:rPr lang="sl-SI" dirty="0" smtClean="0"/>
              <a:t> </a:t>
            </a:r>
            <a:r>
              <a:rPr lang="sl-SI" dirty="0"/>
              <a:t>kulture, </a:t>
            </a:r>
            <a:endParaRPr lang="sl-SI" dirty="0" smtClean="0"/>
          </a:p>
          <a:p>
            <a:r>
              <a:rPr lang="sl-SI" dirty="0" smtClean="0"/>
              <a:t>društveno-kulturna </a:t>
            </a:r>
            <a:r>
              <a:rPr lang="sl-SI" dirty="0"/>
              <a:t>regeneracija, </a:t>
            </a:r>
            <a:r>
              <a:rPr lang="sl-SI" dirty="0" smtClean="0"/>
              <a:t>ekologija, </a:t>
            </a:r>
          </a:p>
          <a:p>
            <a:r>
              <a:rPr lang="sl-SI" dirty="0" err="1"/>
              <a:t>o</a:t>
            </a:r>
            <a:r>
              <a:rPr lang="sl-SI" dirty="0" err="1" smtClean="0"/>
              <a:t>drživi</a:t>
            </a:r>
            <a:r>
              <a:rPr lang="sl-SI" dirty="0" smtClean="0"/>
              <a:t> razvoj, </a:t>
            </a:r>
          </a:p>
          <a:p>
            <a:r>
              <a:rPr lang="sl-SI" dirty="0" err="1" smtClean="0"/>
              <a:t>autohtone</a:t>
            </a:r>
            <a:r>
              <a:rPr lang="sl-SI" dirty="0" smtClean="0"/>
              <a:t> </a:t>
            </a:r>
            <a:r>
              <a:rPr lang="sl-SI" dirty="0" err="1" smtClean="0"/>
              <a:t>zajednice</a:t>
            </a:r>
            <a:r>
              <a:rPr lang="sl-SI" dirty="0" smtClean="0"/>
              <a:t>,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34</a:t>
            </a:fld>
            <a:endParaRPr lang="sl-SI"/>
          </a:p>
        </p:txBody>
      </p:sp>
      <p:sp>
        <p:nvSpPr>
          <p:cNvPr id="8" name="Naslov 1"/>
          <p:cNvSpPr txBox="1">
            <a:spLocks/>
          </p:cNvSpPr>
          <p:nvPr/>
        </p:nvSpPr>
        <p:spPr bwMode="auto">
          <a:xfrm>
            <a:off x="609600" y="723880"/>
            <a:ext cx="8229600" cy="84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b="1" dirty="0" smtClean="0"/>
              <a:t>Konferenca »</a:t>
            </a:r>
            <a:r>
              <a:rPr lang="sl-SI" b="1" dirty="0" err="1" smtClean="0"/>
              <a:t>Next</a:t>
            </a:r>
            <a:r>
              <a:rPr lang="sl-SI" b="1" dirty="0" smtClean="0"/>
              <a:t> Library«</a:t>
            </a:r>
            <a:br>
              <a:rPr lang="sl-SI" b="1" dirty="0" smtClean="0"/>
            </a:br>
            <a:r>
              <a:rPr lang="sl-SI" sz="1600" b="1" dirty="0" err="1" smtClean="0"/>
              <a:t>Aarhus</a:t>
            </a:r>
            <a:r>
              <a:rPr lang="sl-SI" sz="1600" b="1" dirty="0" smtClean="0"/>
              <a:t>, Danska 17. – 18. junij 2013</a:t>
            </a:r>
            <a:endParaRPr lang="sl-SI" sz="1600" b="1" dirty="0"/>
          </a:p>
        </p:txBody>
      </p:sp>
    </p:spTree>
    <p:extLst>
      <p:ext uri="{BB962C8B-B14F-4D97-AF65-F5344CB8AC3E}">
        <p14:creationId xmlns:p14="http://schemas.microsoft.com/office/powerpoint/2010/main" val="3377381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277147"/>
          </a:xfrm>
        </p:spPr>
        <p:txBody>
          <a:bodyPr/>
          <a:lstStyle/>
          <a:p>
            <a:r>
              <a:rPr lang="sl-SI" dirty="0"/>
              <a:t>oblikovanje odličnosti, </a:t>
            </a:r>
            <a:endParaRPr lang="sl-SI" dirty="0" smtClean="0"/>
          </a:p>
          <a:p>
            <a:r>
              <a:rPr lang="sl-SI" dirty="0" err="1"/>
              <a:t>suradničko</a:t>
            </a:r>
            <a:r>
              <a:rPr lang="sl-SI" dirty="0"/>
              <a:t> učenje,</a:t>
            </a:r>
          </a:p>
          <a:p>
            <a:r>
              <a:rPr lang="sl-SI" dirty="0"/>
              <a:t>nove </a:t>
            </a:r>
            <a:r>
              <a:rPr lang="sl-SI" dirty="0" smtClean="0"/>
              <a:t>tehnologije i </a:t>
            </a:r>
            <a:r>
              <a:rPr lang="sl-SI" dirty="0"/>
              <a:t>tehnologije u nastajanju</a:t>
            </a:r>
          </a:p>
          <a:p>
            <a:r>
              <a:rPr lang="sl-SI" dirty="0" err="1"/>
              <a:t>multikulturalno</a:t>
            </a:r>
            <a:r>
              <a:rPr lang="sl-SI" dirty="0"/>
              <a:t> </a:t>
            </a:r>
            <a:r>
              <a:rPr lang="sl-SI" dirty="0" smtClean="0"/>
              <a:t>društvo …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35</a:t>
            </a:fld>
            <a:endParaRPr lang="sl-SI"/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sl-SI" b="1" dirty="0" smtClean="0"/>
              <a:t>Konferenca »</a:t>
            </a:r>
            <a:r>
              <a:rPr lang="sl-SI" b="1" dirty="0" err="1" smtClean="0"/>
              <a:t>Next</a:t>
            </a:r>
            <a:r>
              <a:rPr lang="sl-SI" b="1" dirty="0" smtClean="0"/>
              <a:t> </a:t>
            </a:r>
            <a:r>
              <a:rPr lang="sl-SI" b="1" dirty="0"/>
              <a:t>Library</a:t>
            </a:r>
            <a:r>
              <a:rPr lang="sl-SI" b="1" dirty="0" smtClean="0"/>
              <a:t>«</a:t>
            </a:r>
            <a:br>
              <a:rPr lang="sl-SI" b="1" dirty="0" smtClean="0"/>
            </a:br>
            <a:r>
              <a:rPr lang="sl-SI" sz="1600" b="1" dirty="0" err="1" smtClean="0"/>
              <a:t>Aarhus</a:t>
            </a:r>
            <a:r>
              <a:rPr lang="sl-SI" sz="1600" b="1" dirty="0" smtClean="0"/>
              <a:t>, Danska 17. – 18. junij 2013</a:t>
            </a:r>
            <a:endParaRPr lang="sl-SI" sz="1600" b="1" dirty="0"/>
          </a:p>
        </p:txBody>
      </p:sp>
    </p:spTree>
    <p:extLst>
      <p:ext uri="{BB962C8B-B14F-4D97-AF65-F5344CB8AC3E}">
        <p14:creationId xmlns:p14="http://schemas.microsoft.com/office/powerpoint/2010/main" val="2860560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Knjižnice </a:t>
            </a:r>
            <a:r>
              <a:rPr lang="sl-SI" dirty="0" err="1" smtClean="0"/>
              <a:t>budućnosti</a:t>
            </a:r>
            <a:r>
              <a:rPr lang="sl-SI" dirty="0" smtClean="0"/>
              <a:t> bi zato </a:t>
            </a:r>
            <a:r>
              <a:rPr lang="sl-SI" dirty="0" err="1" smtClean="0"/>
              <a:t>nužno</a:t>
            </a:r>
            <a:r>
              <a:rPr lang="sl-SI" dirty="0" smtClean="0"/>
              <a:t> morale </a:t>
            </a:r>
            <a:r>
              <a:rPr lang="sl-SI" dirty="0" err="1" smtClean="0"/>
              <a:t>imati</a:t>
            </a:r>
            <a:r>
              <a:rPr lang="sl-SI" dirty="0"/>
              <a:t>:</a:t>
            </a:r>
          </a:p>
          <a:p>
            <a:pPr lvl="0"/>
            <a:r>
              <a:rPr lang="sl-SI" dirty="0" smtClean="0"/>
              <a:t>lobi/</a:t>
            </a:r>
            <a:r>
              <a:rPr lang="sl-SI" dirty="0" err="1" smtClean="0"/>
              <a:t>tržnicu</a:t>
            </a:r>
            <a:endParaRPr lang="sl-SI" dirty="0"/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djecu</a:t>
            </a:r>
            <a:endParaRPr lang="sl-SI" dirty="0"/>
          </a:p>
          <a:p>
            <a:pPr lvl="0"/>
            <a:r>
              <a:rPr lang="sl-SI" dirty="0"/>
              <a:t>prostor </a:t>
            </a:r>
            <a:r>
              <a:rPr lang="sl-SI" dirty="0" smtClean="0"/>
              <a:t>za </a:t>
            </a:r>
            <a:r>
              <a:rPr lang="sl-SI" dirty="0" err="1" smtClean="0"/>
              <a:t>omladinu</a:t>
            </a:r>
            <a:endParaRPr lang="sl-SI" dirty="0"/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knjižičnu</a:t>
            </a:r>
            <a:r>
              <a:rPr lang="sl-SI" dirty="0" smtClean="0"/>
              <a:t> zbirku</a:t>
            </a:r>
            <a:endParaRPr lang="sl-SI" dirty="0"/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multimedijsku</a:t>
            </a:r>
            <a:r>
              <a:rPr lang="sl-SI" dirty="0" smtClean="0"/>
              <a:t> zbirku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36</a:t>
            </a:fld>
            <a:endParaRPr lang="sl-SI"/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Konferenca »</a:t>
            </a:r>
            <a:r>
              <a:rPr lang="sl-SI" b="1" dirty="0" err="1" smtClean="0"/>
              <a:t>Next</a:t>
            </a:r>
            <a:r>
              <a:rPr lang="sl-SI" b="1" dirty="0" smtClean="0"/>
              <a:t> </a:t>
            </a:r>
            <a:r>
              <a:rPr lang="sl-SI" b="1" dirty="0"/>
              <a:t>Library</a:t>
            </a:r>
            <a:r>
              <a:rPr lang="sl-SI" b="1" dirty="0" smtClean="0"/>
              <a:t>«</a:t>
            </a:r>
            <a:br>
              <a:rPr lang="sl-SI" b="1" dirty="0" smtClean="0"/>
            </a:br>
            <a:r>
              <a:rPr lang="sl-SI" sz="1600" b="1" dirty="0" err="1" smtClean="0"/>
              <a:t>Aarhus</a:t>
            </a:r>
            <a:r>
              <a:rPr lang="sl-SI" sz="1600" b="1" dirty="0" smtClean="0"/>
              <a:t>, Danska 17. – 18. junij 2013</a:t>
            </a:r>
            <a:endParaRPr lang="sl-SI" sz="1600" b="1" dirty="0"/>
          </a:p>
        </p:txBody>
      </p:sp>
    </p:spTree>
    <p:extLst>
      <p:ext uri="{BB962C8B-B14F-4D97-AF65-F5344CB8AC3E}">
        <p14:creationId xmlns:p14="http://schemas.microsoft.com/office/powerpoint/2010/main" val="5758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err="1"/>
              <a:t>s</a:t>
            </a:r>
            <a:r>
              <a:rPr lang="sl-SI" dirty="0" err="1" smtClean="0"/>
              <a:t>obu</a:t>
            </a:r>
            <a:r>
              <a:rPr lang="sl-SI" dirty="0" smtClean="0"/>
              <a:t> za </a:t>
            </a:r>
            <a:r>
              <a:rPr lang="sl-SI" dirty="0" err="1" smtClean="0"/>
              <a:t>sastanke</a:t>
            </a:r>
            <a:r>
              <a:rPr lang="sl-SI" dirty="0" smtClean="0"/>
              <a:t> </a:t>
            </a:r>
            <a:endParaRPr lang="sl-SI" dirty="0"/>
          </a:p>
          <a:p>
            <a:pPr lvl="0"/>
            <a:r>
              <a:rPr lang="sl-SI" dirty="0" err="1"/>
              <a:t>s</a:t>
            </a:r>
            <a:r>
              <a:rPr lang="sl-SI" dirty="0" err="1" smtClean="0"/>
              <a:t>obu</a:t>
            </a:r>
            <a:r>
              <a:rPr lang="sl-SI" dirty="0" smtClean="0"/>
              <a:t> za druženje</a:t>
            </a:r>
            <a:endParaRPr lang="sl-SI" dirty="0"/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zajedničko</a:t>
            </a:r>
            <a:r>
              <a:rPr lang="sl-SI" dirty="0" smtClean="0"/>
              <a:t> </a:t>
            </a:r>
            <a:r>
              <a:rPr lang="sl-SI" dirty="0"/>
              <a:t>učenje</a:t>
            </a:r>
          </a:p>
          <a:p>
            <a:pPr lvl="0"/>
            <a:r>
              <a:rPr lang="sl-SI" dirty="0"/>
              <a:t>i</a:t>
            </a:r>
            <a:r>
              <a:rPr lang="sl-SI" dirty="0" smtClean="0"/>
              <a:t>ndividualne prostore </a:t>
            </a:r>
            <a:r>
              <a:rPr lang="sl-SI" dirty="0"/>
              <a:t>za učenje</a:t>
            </a:r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obuku</a:t>
            </a:r>
            <a:r>
              <a:rPr lang="sl-SI" dirty="0" smtClean="0"/>
              <a:t>, </a:t>
            </a:r>
            <a:r>
              <a:rPr lang="sl-SI" dirty="0" err="1" smtClean="0"/>
              <a:t>radionice</a:t>
            </a:r>
            <a:endParaRPr lang="sl-SI" dirty="0"/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cjeloživotno</a:t>
            </a:r>
            <a:r>
              <a:rPr lang="sl-SI" dirty="0" smtClean="0"/>
              <a:t> </a:t>
            </a:r>
            <a:r>
              <a:rPr lang="sl-SI" dirty="0"/>
              <a:t>učenje</a:t>
            </a:r>
          </a:p>
          <a:p>
            <a:pPr lvl="0"/>
            <a:r>
              <a:rPr lang="sl-SI" dirty="0"/>
              <a:t>prostor za kulturne </a:t>
            </a:r>
            <a:r>
              <a:rPr lang="sl-SI" dirty="0" smtClean="0"/>
              <a:t>priredbe</a:t>
            </a:r>
            <a:endParaRPr lang="sl-SI" dirty="0"/>
          </a:p>
          <a:p>
            <a:r>
              <a:rPr lang="sl-SI" dirty="0"/>
              <a:t>m</a:t>
            </a:r>
            <a:r>
              <a:rPr lang="sl-SI" dirty="0" smtClean="0"/>
              <a:t>irna </a:t>
            </a:r>
            <a:r>
              <a:rPr lang="sl-SI" dirty="0" err="1" smtClean="0"/>
              <a:t>mjesta</a:t>
            </a:r>
            <a:r>
              <a:rPr lang="sl-SI" dirty="0" smtClean="0"/>
              <a:t> za </a:t>
            </a:r>
            <a:r>
              <a:rPr lang="sl-SI" dirty="0" err="1" smtClean="0"/>
              <a:t>studij</a:t>
            </a:r>
            <a:r>
              <a:rPr lang="sl-SI" dirty="0" smtClean="0"/>
              <a:t> </a:t>
            </a: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37</a:t>
            </a:fld>
            <a:endParaRPr lang="sl-SI"/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Konferenca »</a:t>
            </a:r>
            <a:r>
              <a:rPr lang="sl-SI" b="1" dirty="0" err="1" smtClean="0"/>
              <a:t>Next</a:t>
            </a:r>
            <a:r>
              <a:rPr lang="sl-SI" b="1" dirty="0" smtClean="0"/>
              <a:t> </a:t>
            </a:r>
            <a:r>
              <a:rPr lang="sl-SI" b="1" dirty="0"/>
              <a:t>Library</a:t>
            </a:r>
            <a:r>
              <a:rPr lang="sl-SI" b="1" dirty="0" smtClean="0"/>
              <a:t>«</a:t>
            </a:r>
            <a:br>
              <a:rPr lang="sl-SI" b="1" dirty="0" smtClean="0"/>
            </a:br>
            <a:r>
              <a:rPr lang="sl-SI" sz="1600" b="1" dirty="0" err="1" smtClean="0"/>
              <a:t>Aarhus</a:t>
            </a:r>
            <a:r>
              <a:rPr lang="sl-SI" sz="1600" b="1" dirty="0" smtClean="0"/>
              <a:t>, Danska 17. – 18. junij 2013</a:t>
            </a:r>
            <a:endParaRPr lang="sl-SI" sz="1600" b="1" dirty="0"/>
          </a:p>
        </p:txBody>
      </p:sp>
    </p:spTree>
    <p:extLst>
      <p:ext uri="{BB962C8B-B14F-4D97-AF65-F5344CB8AC3E}">
        <p14:creationId xmlns:p14="http://schemas.microsoft.com/office/powerpoint/2010/main" val="15823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err="1"/>
              <a:t>č</a:t>
            </a:r>
            <a:r>
              <a:rPr lang="sl-SI" dirty="0" err="1" smtClean="0"/>
              <a:t>itaonu</a:t>
            </a:r>
            <a:r>
              <a:rPr lang="sl-SI" dirty="0" smtClean="0"/>
              <a:t> za časopise </a:t>
            </a:r>
            <a:endParaRPr lang="sl-SI" dirty="0"/>
          </a:p>
          <a:p>
            <a:pPr lvl="0"/>
            <a:r>
              <a:rPr lang="sl-SI" dirty="0"/>
              <a:t>prostore za </a:t>
            </a:r>
            <a:r>
              <a:rPr lang="sl-SI" dirty="0" err="1" smtClean="0"/>
              <a:t>zavičajnu</a:t>
            </a:r>
            <a:r>
              <a:rPr lang="sl-SI" dirty="0" smtClean="0"/>
              <a:t> </a:t>
            </a:r>
            <a:r>
              <a:rPr lang="sl-SI" dirty="0" err="1" smtClean="0"/>
              <a:t>povijest</a:t>
            </a:r>
            <a:endParaRPr lang="sl-SI" dirty="0"/>
          </a:p>
          <a:p>
            <a:pPr lvl="0"/>
            <a:r>
              <a:rPr lang="sl-SI" dirty="0"/>
              <a:t>prostore </a:t>
            </a:r>
            <a:r>
              <a:rPr lang="sl-SI" dirty="0" smtClean="0"/>
              <a:t>s </a:t>
            </a:r>
            <a:r>
              <a:rPr lang="sl-SI" dirty="0" err="1" smtClean="0"/>
              <a:t>opremom</a:t>
            </a:r>
            <a:r>
              <a:rPr lang="sl-SI" dirty="0" smtClean="0"/>
              <a:t> </a:t>
            </a:r>
            <a:r>
              <a:rPr lang="sl-SI" dirty="0"/>
              <a:t>IKT</a:t>
            </a:r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stvaranje</a:t>
            </a:r>
            <a:endParaRPr lang="sl-SI" dirty="0"/>
          </a:p>
          <a:p>
            <a:pPr lvl="0"/>
            <a:r>
              <a:rPr lang="sl-SI" dirty="0"/>
              <a:t>prostor za </a:t>
            </a:r>
            <a:r>
              <a:rPr lang="sl-SI" dirty="0" smtClean="0"/>
              <a:t>izložbe</a:t>
            </a:r>
            <a:endParaRPr lang="sl-SI" dirty="0"/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osoblje</a:t>
            </a:r>
            <a:endParaRPr lang="sl-SI" dirty="0"/>
          </a:p>
          <a:p>
            <a:pPr lvl="0"/>
            <a:r>
              <a:rPr lang="sl-SI" dirty="0" err="1" smtClean="0"/>
              <a:t>nenamjenski</a:t>
            </a:r>
            <a:r>
              <a:rPr lang="sl-SI" dirty="0" smtClean="0"/>
              <a:t> / </a:t>
            </a:r>
            <a:r>
              <a:rPr lang="sl-SI" dirty="0" err="1" smtClean="0"/>
              <a:t>višenamjenski</a:t>
            </a:r>
            <a:r>
              <a:rPr lang="sl-SI" dirty="0" smtClean="0"/>
              <a:t> </a:t>
            </a:r>
            <a:r>
              <a:rPr lang="sl-SI" dirty="0"/>
              <a:t>prostor</a:t>
            </a:r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38</a:t>
            </a:fld>
            <a:endParaRPr lang="sl-SI"/>
          </a:p>
        </p:txBody>
      </p:sp>
      <p:sp>
        <p:nvSpPr>
          <p:cNvPr id="9" name="Naslov 1"/>
          <p:cNvSpPr txBox="1">
            <a:spLocks/>
          </p:cNvSpPr>
          <p:nvPr/>
        </p:nvSpPr>
        <p:spPr bwMode="auto">
          <a:xfrm>
            <a:off x="609600" y="548680"/>
            <a:ext cx="8229600" cy="84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b="1" dirty="0" smtClean="0"/>
              <a:t>Konferenca »</a:t>
            </a:r>
            <a:r>
              <a:rPr lang="sl-SI" b="1" dirty="0" err="1" smtClean="0"/>
              <a:t>Next</a:t>
            </a:r>
            <a:r>
              <a:rPr lang="sl-SI" b="1" dirty="0" smtClean="0"/>
              <a:t> Library«</a:t>
            </a:r>
            <a:br>
              <a:rPr lang="sl-SI" b="1" dirty="0" smtClean="0"/>
            </a:br>
            <a:r>
              <a:rPr lang="sl-SI" sz="1600" b="1" dirty="0" err="1" smtClean="0"/>
              <a:t>Aarhus</a:t>
            </a:r>
            <a:r>
              <a:rPr lang="sl-SI" sz="1600" b="1" dirty="0" smtClean="0"/>
              <a:t>, Danska 17. – 18. junij 2013</a:t>
            </a:r>
            <a:endParaRPr lang="sl-SI" sz="1600" b="1" dirty="0"/>
          </a:p>
        </p:txBody>
      </p:sp>
    </p:spTree>
    <p:extLst>
      <p:ext uri="{BB962C8B-B14F-4D97-AF65-F5344CB8AC3E}">
        <p14:creationId xmlns:p14="http://schemas.microsoft.com/office/powerpoint/2010/main" val="3237323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/>
              <a:t>prostor za </a:t>
            </a:r>
            <a:r>
              <a:rPr lang="sl-SI" dirty="0" err="1" smtClean="0"/>
              <a:t>različite</a:t>
            </a:r>
            <a:r>
              <a:rPr lang="sl-SI" dirty="0" smtClean="0"/>
              <a:t> </a:t>
            </a:r>
            <a:r>
              <a:rPr lang="sl-SI" dirty="0" err="1" smtClean="0"/>
              <a:t>događaje</a:t>
            </a:r>
            <a:r>
              <a:rPr lang="sl-SI" dirty="0" smtClean="0"/>
              <a:t> </a:t>
            </a:r>
            <a:endParaRPr lang="sl-SI" dirty="0"/>
          </a:p>
          <a:p>
            <a:pPr lvl="0"/>
            <a:r>
              <a:rPr lang="sl-SI" dirty="0"/>
              <a:t>prostor </a:t>
            </a:r>
            <a:r>
              <a:rPr lang="sl-SI" dirty="0" smtClean="0"/>
              <a:t>»</a:t>
            </a:r>
            <a:r>
              <a:rPr lang="sl-SI" dirty="0" err="1" smtClean="0"/>
              <a:t>korisnici</a:t>
            </a:r>
            <a:r>
              <a:rPr lang="sl-SI" dirty="0" smtClean="0"/>
              <a:t> </a:t>
            </a:r>
            <a:r>
              <a:rPr lang="sl-SI" dirty="0"/>
              <a:t>za </a:t>
            </a:r>
            <a:r>
              <a:rPr lang="sl-SI" dirty="0" err="1" smtClean="0"/>
              <a:t>korisnike</a:t>
            </a:r>
            <a:r>
              <a:rPr lang="sl-SI" dirty="0" smtClean="0"/>
              <a:t>«</a:t>
            </a:r>
            <a:endParaRPr lang="sl-SI" dirty="0"/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kazališne</a:t>
            </a:r>
            <a:r>
              <a:rPr lang="sl-SI" dirty="0" smtClean="0"/>
              <a:t> </a:t>
            </a:r>
            <a:r>
              <a:rPr lang="sl-SI" dirty="0"/>
              <a:t>predstave</a:t>
            </a:r>
          </a:p>
          <a:p>
            <a:pPr lvl="0"/>
            <a:r>
              <a:rPr lang="sl-SI" dirty="0"/>
              <a:t>prostor za </a:t>
            </a:r>
            <a:r>
              <a:rPr lang="sl-SI" dirty="0" err="1" smtClean="0"/>
              <a:t>iznajmljivanje</a:t>
            </a:r>
            <a:endParaRPr lang="sl-SI" dirty="0"/>
          </a:p>
          <a:p>
            <a:pPr lvl="0"/>
            <a:r>
              <a:rPr lang="sl-SI" dirty="0" err="1" smtClean="0"/>
              <a:t>namjenske</a:t>
            </a:r>
            <a:r>
              <a:rPr lang="sl-SI" dirty="0" smtClean="0"/>
              <a:t> prostore </a:t>
            </a:r>
            <a:r>
              <a:rPr lang="sl-SI" dirty="0"/>
              <a:t>za </a:t>
            </a:r>
            <a:r>
              <a:rPr lang="sl-SI" dirty="0" err="1" smtClean="0"/>
              <a:t>različite</a:t>
            </a:r>
            <a:r>
              <a:rPr lang="sl-SI" dirty="0" smtClean="0"/>
              <a:t> usluge/partnerstva </a:t>
            </a:r>
            <a:r>
              <a:rPr lang="sl-SI" dirty="0"/>
              <a:t>(javna uprava, </a:t>
            </a:r>
            <a:r>
              <a:rPr lang="sl-SI" dirty="0" smtClean="0"/>
              <a:t>usluge </a:t>
            </a:r>
            <a:r>
              <a:rPr lang="sl-SI" dirty="0"/>
              <a:t>za </a:t>
            </a:r>
            <a:r>
              <a:rPr lang="sl-SI" dirty="0" err="1" smtClean="0"/>
              <a:t>građane</a:t>
            </a:r>
            <a:r>
              <a:rPr lang="sl-SI" dirty="0" smtClean="0"/>
              <a:t>…),</a:t>
            </a:r>
            <a:endParaRPr lang="sl-SI" dirty="0"/>
          </a:p>
          <a:p>
            <a:pPr lvl="0"/>
            <a:r>
              <a:rPr lang="sl-SI" dirty="0" smtClean="0"/>
              <a:t>druge prostore…</a:t>
            </a: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39</a:t>
            </a:fld>
            <a:endParaRPr lang="sl-SI"/>
          </a:p>
        </p:txBody>
      </p:sp>
      <p:sp>
        <p:nvSpPr>
          <p:cNvPr id="8" name="Naslov 1"/>
          <p:cNvSpPr txBox="1">
            <a:spLocks/>
          </p:cNvSpPr>
          <p:nvPr/>
        </p:nvSpPr>
        <p:spPr bwMode="auto">
          <a:xfrm>
            <a:off x="609600" y="476672"/>
            <a:ext cx="8229600" cy="84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b="1" dirty="0" smtClean="0"/>
              <a:t>Konferenca »</a:t>
            </a:r>
            <a:r>
              <a:rPr lang="sl-SI" b="1" dirty="0" err="1" smtClean="0"/>
              <a:t>Next</a:t>
            </a:r>
            <a:r>
              <a:rPr lang="sl-SI" b="1" dirty="0" smtClean="0"/>
              <a:t> Library«</a:t>
            </a:r>
            <a:br>
              <a:rPr lang="sl-SI" b="1" dirty="0" smtClean="0"/>
            </a:br>
            <a:r>
              <a:rPr lang="sl-SI" sz="1600" b="1" dirty="0" err="1" smtClean="0"/>
              <a:t>Aarhus</a:t>
            </a:r>
            <a:r>
              <a:rPr lang="sl-SI" sz="1600" b="1" dirty="0" smtClean="0"/>
              <a:t>, Danska 17. – 18. junij 2013</a:t>
            </a:r>
            <a:endParaRPr lang="sl-SI" sz="1600" b="1" dirty="0"/>
          </a:p>
        </p:txBody>
      </p:sp>
    </p:spTree>
    <p:extLst>
      <p:ext uri="{BB962C8B-B14F-4D97-AF65-F5344CB8AC3E}">
        <p14:creationId xmlns:p14="http://schemas.microsoft.com/office/powerpoint/2010/main" val="31910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/>
              <a:t>Treći</a:t>
            </a:r>
            <a:r>
              <a:rPr lang="sl-SI" b="1" dirty="0" smtClean="0"/>
              <a:t> prostori </a:t>
            </a:r>
            <a:r>
              <a:rPr lang="sl-SI" b="1" dirty="0"/>
              <a:t>– nove oaze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05139"/>
          </a:xfrm>
        </p:spPr>
        <p:txBody>
          <a:bodyPr/>
          <a:lstStyle/>
          <a:p>
            <a:r>
              <a:rPr lang="sl-SI" dirty="0"/>
              <a:t>Ostali </a:t>
            </a:r>
            <a:r>
              <a:rPr lang="sl-SI" dirty="0" err="1" smtClean="0"/>
              <a:t>su</a:t>
            </a:r>
            <a:r>
              <a:rPr lang="sl-SI" dirty="0" smtClean="0"/>
              <a:t>: </a:t>
            </a:r>
            <a:r>
              <a:rPr lang="sl-SI" dirty="0" smtClean="0">
                <a:solidFill>
                  <a:srgbClr val="00B0F0"/>
                </a:solidFill>
              </a:rPr>
              <a:t>Google</a:t>
            </a:r>
            <a:r>
              <a:rPr lang="sl-SI" dirty="0" smtClean="0"/>
              <a:t> </a:t>
            </a:r>
            <a:r>
              <a:rPr lang="sl-SI" dirty="0"/>
              <a:t>(1998), </a:t>
            </a:r>
            <a:r>
              <a:rPr lang="sl-SI" dirty="0" err="1">
                <a:solidFill>
                  <a:srgbClr val="00B0F0"/>
                </a:solidFill>
              </a:rPr>
              <a:t>Wikipedia</a:t>
            </a:r>
            <a:r>
              <a:rPr lang="sl-SI" dirty="0"/>
              <a:t> (2001) </a:t>
            </a:r>
            <a:r>
              <a:rPr lang="sl-SI" dirty="0" smtClean="0"/>
              <a:t>i </a:t>
            </a:r>
            <a:r>
              <a:rPr lang="sl-SI" dirty="0" err="1">
                <a:solidFill>
                  <a:srgbClr val="00B0F0"/>
                </a:solidFill>
              </a:rPr>
              <a:t>Kindle</a:t>
            </a:r>
            <a:r>
              <a:rPr lang="sl-SI" dirty="0"/>
              <a:t> (2007). </a:t>
            </a:r>
            <a:endParaRPr lang="sl-SI" dirty="0" smtClean="0"/>
          </a:p>
          <a:p>
            <a:r>
              <a:rPr lang="sl-SI" dirty="0" err="1" smtClean="0"/>
              <a:t>Sa</a:t>
            </a:r>
            <a:r>
              <a:rPr lang="sl-SI" dirty="0" smtClean="0"/>
              <a:t> </a:t>
            </a:r>
            <a:r>
              <a:rPr lang="sl-SI" dirty="0" err="1"/>
              <a:t>svim</a:t>
            </a:r>
            <a:r>
              <a:rPr lang="sl-SI" dirty="0"/>
              <a:t> tim </a:t>
            </a:r>
            <a:r>
              <a:rPr lang="sl-SI" dirty="0" err="1"/>
              <a:t>alatima</a:t>
            </a:r>
            <a:r>
              <a:rPr lang="sl-SI" dirty="0"/>
              <a:t> </a:t>
            </a:r>
            <a:r>
              <a:rPr lang="sl-SI" dirty="0" err="1"/>
              <a:t>imaju</a:t>
            </a:r>
            <a:r>
              <a:rPr lang="sl-SI" dirty="0"/>
              <a:t> </a:t>
            </a:r>
            <a:r>
              <a:rPr lang="hr-HR" dirty="0"/>
              <a:t>tinejdžeri pristup informacijama sa „dlana”; </a:t>
            </a:r>
            <a:r>
              <a:rPr lang="hr-HR" dirty="0" smtClean="0"/>
              <a:t>zašto </a:t>
            </a:r>
            <a:r>
              <a:rPr lang="hr-HR" dirty="0"/>
              <a:t>bi posjećivali knjižnice, osim možda da se sklone pred kišom. </a:t>
            </a:r>
            <a:r>
              <a:rPr lang="sl-SI" dirty="0"/>
              <a:t>(</a:t>
            </a:r>
            <a:r>
              <a:rPr lang="sl-SI" dirty="0" err="1"/>
              <a:t>pov</a:t>
            </a:r>
            <a:r>
              <a:rPr lang="sl-SI" dirty="0"/>
              <a:t>. Butler, 2013) 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2879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sl-SI" b="1" dirty="0" err="1" smtClean="0">
                <a:latin typeface="+mn-lt"/>
              </a:rPr>
              <a:t>Treći</a:t>
            </a:r>
            <a:r>
              <a:rPr lang="sl-SI" b="1" dirty="0" smtClean="0">
                <a:latin typeface="+mn-lt"/>
              </a:rPr>
              <a:t> </a:t>
            </a:r>
            <a:r>
              <a:rPr lang="sl-SI" b="1" dirty="0">
                <a:latin typeface="+mn-lt"/>
              </a:rPr>
              <a:t>prostori – nove </a:t>
            </a:r>
            <a:r>
              <a:rPr lang="sl-SI" b="1" dirty="0" smtClean="0">
                <a:latin typeface="+mn-lt"/>
              </a:rPr>
              <a:t>oaze</a:t>
            </a:r>
            <a:endParaRPr lang="sl-SI" dirty="0"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Frank </a:t>
            </a:r>
            <a:r>
              <a:rPr lang="sl-SI" dirty="0" err="1" smtClean="0"/>
              <a:t>Gehry</a:t>
            </a:r>
            <a:r>
              <a:rPr lang="sl-SI" dirty="0" smtClean="0"/>
              <a:t>, </a:t>
            </a:r>
            <a:r>
              <a:rPr lang="sl-SI" dirty="0"/>
              <a:t>slavni </a:t>
            </a:r>
            <a:r>
              <a:rPr lang="sl-SI" dirty="0" smtClean="0"/>
              <a:t>arhitekt: »</a:t>
            </a:r>
            <a:r>
              <a:rPr lang="sl-SI" i="1" dirty="0" err="1"/>
              <a:t>Stata</a:t>
            </a:r>
            <a:r>
              <a:rPr lang="sl-SI" i="1" dirty="0"/>
              <a:t> Centre at the Massachusetts Institute of </a:t>
            </a:r>
            <a:r>
              <a:rPr lang="sl-SI" i="1" dirty="0" err="1"/>
              <a:t>Technology</a:t>
            </a:r>
            <a:r>
              <a:rPr lang="sl-SI" i="1" dirty="0"/>
              <a:t> (MIT</a:t>
            </a:r>
            <a:r>
              <a:rPr lang="sl-SI" i="1" dirty="0" smtClean="0"/>
              <a:t>)«</a:t>
            </a:r>
            <a:r>
              <a:rPr lang="sl-SI" dirty="0" smtClean="0"/>
              <a:t>( </a:t>
            </a:r>
            <a:r>
              <a:rPr lang="sl-SI" i="1" dirty="0" smtClean="0"/>
              <a:t>The </a:t>
            </a:r>
            <a:r>
              <a:rPr lang="sl-SI" i="1" dirty="0" err="1"/>
              <a:t>new</a:t>
            </a:r>
            <a:r>
              <a:rPr lang="sl-SI" i="1" dirty="0"/>
              <a:t> </a:t>
            </a:r>
            <a:r>
              <a:rPr lang="sl-SI" i="1" dirty="0" err="1"/>
              <a:t>oases</a:t>
            </a:r>
            <a:r>
              <a:rPr lang="sl-SI" dirty="0"/>
              <a:t>, </a:t>
            </a:r>
            <a:r>
              <a:rPr lang="sl-SI" dirty="0" smtClean="0"/>
              <a:t>2008) </a:t>
            </a:r>
            <a:endParaRPr lang="sl-SI" dirty="0"/>
          </a:p>
          <a:p>
            <a:r>
              <a:rPr lang="sl-SI" b="1" dirty="0" smtClean="0"/>
              <a:t>Cambridge - </a:t>
            </a:r>
            <a:r>
              <a:rPr lang="sl-SI" dirty="0" err="1" smtClean="0"/>
              <a:t>uloga</a:t>
            </a:r>
            <a:r>
              <a:rPr lang="sl-SI" dirty="0" smtClean="0"/>
              <a:t> </a:t>
            </a:r>
            <a:r>
              <a:rPr lang="sl-SI" dirty="0"/>
              <a:t>arhitekture </a:t>
            </a:r>
            <a:r>
              <a:rPr lang="sl-SI" dirty="0" err="1" smtClean="0"/>
              <a:t>građevine</a:t>
            </a:r>
            <a:r>
              <a:rPr lang="sl-SI" dirty="0" smtClean="0"/>
              <a:t>, da vrši </a:t>
            </a:r>
            <a:r>
              <a:rPr lang="sl-SI" dirty="0" err="1" smtClean="0"/>
              <a:t>funkciju</a:t>
            </a:r>
            <a:r>
              <a:rPr lang="sl-SI" dirty="0" smtClean="0"/>
              <a:t> </a:t>
            </a:r>
            <a:r>
              <a:rPr lang="sl-SI" dirty="0" err="1" smtClean="0"/>
              <a:t>trećeg</a:t>
            </a:r>
            <a:r>
              <a:rPr lang="sl-SI" dirty="0" smtClean="0"/>
              <a:t> </a:t>
            </a:r>
            <a:r>
              <a:rPr lang="sl-SI" dirty="0"/>
              <a:t>prostora, </a:t>
            </a:r>
            <a:r>
              <a:rPr lang="sl-SI" dirty="0" err="1" smtClean="0"/>
              <a:t>kojeg</a:t>
            </a:r>
            <a:r>
              <a:rPr lang="sl-SI" dirty="0" smtClean="0"/>
              <a:t> treba </a:t>
            </a:r>
            <a:r>
              <a:rPr lang="sl-SI" dirty="0" err="1" smtClean="0"/>
              <a:t>uzeti</a:t>
            </a:r>
            <a:r>
              <a:rPr lang="sl-SI" dirty="0" smtClean="0"/>
              <a:t> u </a:t>
            </a:r>
            <a:r>
              <a:rPr lang="sl-SI" dirty="0" err="1" smtClean="0"/>
              <a:t>razmatranje</a:t>
            </a:r>
            <a:r>
              <a:rPr lang="sl-SI" dirty="0" smtClean="0"/>
              <a:t> </a:t>
            </a:r>
            <a:r>
              <a:rPr lang="sl-SI" dirty="0" err="1" smtClean="0"/>
              <a:t>prilikom</a:t>
            </a:r>
            <a:r>
              <a:rPr lang="sl-SI" dirty="0" smtClean="0"/>
              <a:t>  nove izgradnje </a:t>
            </a:r>
            <a:r>
              <a:rPr lang="sl-SI" dirty="0" err="1" smtClean="0"/>
              <a:t>ili</a:t>
            </a:r>
            <a:r>
              <a:rPr lang="sl-SI" dirty="0" smtClean="0"/>
              <a:t> adaptacije knjižnica – nova vrsta »</a:t>
            </a:r>
            <a:r>
              <a:rPr lang="sl-SI" dirty="0" err="1" smtClean="0"/>
              <a:t>hibridnog</a:t>
            </a:r>
            <a:r>
              <a:rPr lang="sl-SI" dirty="0" smtClean="0"/>
              <a:t> </a:t>
            </a:r>
            <a:r>
              <a:rPr lang="sl-SI" dirty="0"/>
              <a:t>prostora«</a:t>
            </a:r>
            <a:r>
              <a:rPr lang="sl-SI" dirty="0" smtClean="0"/>
              <a:t>. 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7920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/>
              <a:t>Treći</a:t>
            </a:r>
            <a:r>
              <a:rPr lang="sl-SI" b="1" dirty="0" smtClean="0"/>
              <a:t> prostor </a:t>
            </a:r>
            <a:r>
              <a:rPr lang="sl-SI" b="1" dirty="0"/>
              <a:t>– nove oaze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pad potražnje za </a:t>
            </a:r>
            <a:r>
              <a:rPr lang="pl-PL" dirty="0" smtClean="0"/>
              <a:t>tradicionalnim, </a:t>
            </a:r>
            <a:r>
              <a:rPr lang="pl-PL" dirty="0"/>
              <a:t>privatnim i zatvorenim prostorima (uredi i učionice</a:t>
            </a:r>
            <a:r>
              <a:rPr lang="pl-PL" dirty="0" smtClean="0"/>
              <a:t>)</a:t>
            </a:r>
          </a:p>
          <a:p>
            <a:r>
              <a:rPr lang="sl-SI" dirty="0" smtClean="0"/>
              <a:t>veliki </a:t>
            </a:r>
            <a:r>
              <a:rPr lang="sl-SI" dirty="0"/>
              <a:t>porast </a:t>
            </a:r>
            <a:r>
              <a:rPr lang="sl-SI" dirty="0" err="1" smtClean="0"/>
              <a:t>potražnje</a:t>
            </a:r>
            <a:r>
              <a:rPr lang="sl-SI" dirty="0" smtClean="0"/>
              <a:t> za pola-javnim </a:t>
            </a:r>
            <a:r>
              <a:rPr lang="sl-SI" dirty="0" err="1" smtClean="0"/>
              <a:t>prostorima</a:t>
            </a:r>
            <a:r>
              <a:rPr lang="sl-SI" dirty="0" smtClean="0"/>
              <a:t>, </a:t>
            </a:r>
            <a:r>
              <a:rPr lang="sl-SI" dirty="0" err="1" smtClean="0"/>
              <a:t>koje</a:t>
            </a:r>
            <a:r>
              <a:rPr lang="sl-SI" dirty="0" smtClean="0"/>
              <a:t> je </a:t>
            </a:r>
            <a:r>
              <a:rPr lang="sl-SI" dirty="0" err="1" smtClean="0"/>
              <a:t>moguče</a:t>
            </a:r>
            <a:r>
              <a:rPr lang="sl-SI" dirty="0" smtClean="0"/>
              <a:t> </a:t>
            </a:r>
            <a:r>
              <a:rPr lang="sl-SI" dirty="0" err="1" smtClean="0"/>
              <a:t>brzo</a:t>
            </a:r>
            <a:r>
              <a:rPr lang="sl-SI" dirty="0" smtClean="0"/>
              <a:t> </a:t>
            </a:r>
            <a:r>
              <a:rPr lang="sl-SI" dirty="0"/>
              <a:t>preurediti </a:t>
            </a:r>
            <a:r>
              <a:rPr lang="sl-SI" dirty="0" smtClean="0"/>
              <a:t>u ad-hoc prostore</a:t>
            </a:r>
            <a:r>
              <a:rPr lang="sl-SI" dirty="0"/>
              <a:t> </a:t>
            </a:r>
            <a:endParaRPr lang="sl-SI" dirty="0" smtClean="0"/>
          </a:p>
          <a:p>
            <a:r>
              <a:rPr lang="sl-SI" dirty="0" err="1" smtClean="0"/>
              <a:t>multifunkcijski</a:t>
            </a:r>
            <a:r>
              <a:rPr lang="sl-SI" dirty="0" smtClean="0"/>
              <a:t> i </a:t>
            </a:r>
            <a:r>
              <a:rPr lang="sl-SI" dirty="0"/>
              <a:t>opremljeni </a:t>
            </a: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</a:t>
            </a:r>
            <a:r>
              <a:rPr lang="sl-SI" dirty="0"/>
              <a:t>s</a:t>
            </a:r>
            <a:r>
              <a:rPr lang="sl-SI" dirty="0" smtClean="0"/>
              <a:t> </a:t>
            </a:r>
            <a:r>
              <a:rPr lang="sl-SI" dirty="0" err="1" smtClean="0"/>
              <a:t>bezžičnim</a:t>
            </a:r>
            <a:r>
              <a:rPr lang="sl-SI" dirty="0" smtClean="0"/>
              <a:t> </a:t>
            </a:r>
            <a:r>
              <a:rPr lang="sl-SI" dirty="0"/>
              <a:t>(WI – FI) </a:t>
            </a:r>
            <a:r>
              <a:rPr lang="sl-SI" dirty="0" smtClean="0"/>
              <a:t>vezama. 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37112"/>
            <a:ext cx="14874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6071318" y="6237312"/>
            <a:ext cx="27244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1050" dirty="0">
                <a:solidFill>
                  <a:schemeClr val="bg1"/>
                </a:solidFill>
              </a:rPr>
              <a:t>Bell </a:t>
            </a:r>
            <a:r>
              <a:rPr lang="sl-SI" sz="1050" dirty="0" err="1">
                <a:solidFill>
                  <a:schemeClr val="bg1"/>
                </a:solidFill>
              </a:rPr>
              <a:t>Mellor</a:t>
            </a:r>
            <a:r>
              <a:rPr lang="sl-SI" sz="1050" dirty="0">
                <a:solidFill>
                  <a:schemeClr val="bg1"/>
                </a:solidFill>
              </a:rPr>
              <a:t>, vir: http://www.economist.com/node/10950463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344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/>
              <a:t>Treći</a:t>
            </a:r>
            <a:r>
              <a:rPr lang="sl-SI" b="1" dirty="0" smtClean="0"/>
              <a:t> </a:t>
            </a:r>
            <a:r>
              <a:rPr lang="sl-SI" b="1" dirty="0"/>
              <a:t>prostori – nove oaze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Najnovije</a:t>
            </a:r>
            <a:r>
              <a:rPr lang="sl-SI" dirty="0" smtClean="0"/>
              <a:t> arhitektonsko </a:t>
            </a:r>
            <a:r>
              <a:rPr lang="sl-SI" dirty="0" err="1" smtClean="0"/>
              <a:t>dostignuće</a:t>
            </a:r>
            <a:r>
              <a:rPr lang="sl-SI" dirty="0" smtClean="0"/>
              <a:t> predstavlja </a:t>
            </a:r>
            <a:r>
              <a:rPr lang="sl-SI" dirty="0" smtClean="0"/>
              <a:t>nova </a:t>
            </a:r>
            <a:r>
              <a:rPr lang="sl-SI" dirty="0" err="1" smtClean="0"/>
              <a:t>gradska</a:t>
            </a:r>
            <a:r>
              <a:rPr lang="sl-SI" dirty="0" smtClean="0"/>
              <a:t> </a:t>
            </a:r>
            <a:r>
              <a:rPr lang="sl-SI" dirty="0"/>
              <a:t>knjižnica </a:t>
            </a:r>
            <a:r>
              <a:rPr lang="sl-SI" dirty="0" smtClean="0"/>
              <a:t>u Birminghamu.</a:t>
            </a:r>
          </a:p>
          <a:p>
            <a:r>
              <a:rPr lang="sl-SI" dirty="0" err="1" smtClean="0"/>
              <a:t>Otvorena</a:t>
            </a:r>
            <a:r>
              <a:rPr lang="sl-SI" dirty="0" smtClean="0"/>
              <a:t> rujna </a:t>
            </a:r>
            <a:r>
              <a:rPr lang="sl-SI" dirty="0"/>
              <a:t>2013. Knjižnica je </a:t>
            </a:r>
            <a:r>
              <a:rPr lang="sl-SI" dirty="0" smtClean="0"/>
              <a:t>največja, </a:t>
            </a:r>
            <a:r>
              <a:rPr lang="sl-SI" dirty="0"/>
              <a:t>tako </a:t>
            </a:r>
            <a:r>
              <a:rPr lang="sl-SI" dirty="0" smtClean="0"/>
              <a:t>u </a:t>
            </a:r>
            <a:r>
              <a:rPr lang="sl-SI" dirty="0" err="1" smtClean="0"/>
              <a:t>Velikoj</a:t>
            </a:r>
            <a:r>
              <a:rPr lang="sl-SI" dirty="0" smtClean="0"/>
              <a:t> </a:t>
            </a:r>
            <a:r>
              <a:rPr lang="sl-SI" dirty="0"/>
              <a:t>Britaniji </a:t>
            </a:r>
            <a:r>
              <a:rPr lang="sl-SI" dirty="0" smtClean="0"/>
              <a:t>kao </a:t>
            </a:r>
            <a:r>
              <a:rPr lang="sl-SI" dirty="0"/>
              <a:t>na </a:t>
            </a:r>
            <a:r>
              <a:rPr lang="sl-SI" dirty="0" err="1" smtClean="0"/>
              <a:t>svijetu</a:t>
            </a:r>
            <a:r>
              <a:rPr lang="sl-SI" dirty="0"/>
              <a:t>. 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03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„</a:t>
            </a:r>
            <a:r>
              <a:rPr lang="sl-SI" i="1" dirty="0"/>
              <a:t> </a:t>
            </a:r>
            <a:r>
              <a:rPr lang="sl-SI" i="1" dirty="0" smtClean="0"/>
              <a:t>Društveno </a:t>
            </a:r>
            <a:r>
              <a:rPr lang="sl-SI" i="1" dirty="0"/>
              <a:t>srce </a:t>
            </a:r>
            <a:r>
              <a:rPr lang="sl-SI" i="1" dirty="0" smtClean="0"/>
              <a:t>Birminghama</a:t>
            </a:r>
            <a:r>
              <a:rPr lang="sl-SI" dirty="0" smtClean="0"/>
              <a:t>"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94" y="1524000"/>
            <a:ext cx="682421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187624" y="6093296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1200" dirty="0">
                <a:solidFill>
                  <a:prstClr val="white"/>
                </a:solidFill>
                <a:latin typeface="Calibri" pitchFamily="34" charset="0"/>
              </a:rPr>
              <a:t>Europe's largest public library opens in Birmingham</a:t>
            </a:r>
            <a:r>
              <a:rPr lang="sl-SI" sz="1200" dirty="0">
                <a:solidFill>
                  <a:prstClr val="white"/>
                </a:solidFill>
                <a:latin typeface="Calibri" pitchFamily="34" charset="0"/>
              </a:rPr>
              <a:t>: </a:t>
            </a:r>
            <a:r>
              <a:rPr lang="sl-SI" sz="1200" dirty="0">
                <a:solidFill>
                  <a:prstClr val="white"/>
                </a:solidFill>
                <a:latin typeface="Calibri" pitchFamily="34" charset="0"/>
                <a:hlinkClick r:id="rId3"/>
              </a:rPr>
              <a:t>http://www.youtube.com/watch?v=QMJTi3qoxlY</a:t>
            </a:r>
            <a:r>
              <a:rPr lang="sl-SI" sz="1200" dirty="0">
                <a:solidFill>
                  <a:prstClr val="white"/>
                </a:solidFill>
                <a:latin typeface="Calibri" pitchFamily="34" charset="0"/>
              </a:rPr>
              <a:t>, </a:t>
            </a:r>
            <a:r>
              <a:rPr lang="sl-SI" sz="1200" dirty="0">
                <a:solidFill>
                  <a:prstClr val="white"/>
                </a:solidFill>
                <a:latin typeface="Calibri" pitchFamily="34" charset="0"/>
                <a:hlinkClick r:id="rId4"/>
              </a:rPr>
              <a:t>http://www.youtube.com/watch?v=5Fq8_yAnVp0</a:t>
            </a:r>
            <a:endParaRPr lang="sl-SI" sz="1200" dirty="0">
              <a:solidFill>
                <a:prstClr val="white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02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/>
              <a:t>Najljepše</a:t>
            </a:r>
            <a:r>
              <a:rPr lang="sl-SI" b="1" dirty="0" smtClean="0"/>
              <a:t> knjižnice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525963"/>
          </a:xfrm>
        </p:spPr>
        <p:txBody>
          <a:bodyPr/>
          <a:lstStyle/>
          <a:p>
            <a:r>
              <a:rPr lang="vi-VN" dirty="0"/>
              <a:t>Noviji primjeri zgrada </a:t>
            </a:r>
            <a:r>
              <a:rPr lang="vi-VN" dirty="0" smtClean="0"/>
              <a:t>knjižnic</a:t>
            </a:r>
            <a:r>
              <a:rPr lang="sl-SI" dirty="0" smtClean="0"/>
              <a:t>a</a:t>
            </a:r>
            <a:r>
              <a:rPr lang="vi-VN" dirty="0" smtClean="0"/>
              <a:t> </a:t>
            </a:r>
            <a:r>
              <a:rPr lang="vi-VN" dirty="0"/>
              <a:t>se također mogu naći na internetskoj stranici konferencije</a:t>
            </a:r>
            <a:r>
              <a:rPr lang="sl-SI" dirty="0" smtClean="0"/>
              <a:t>»</a:t>
            </a:r>
            <a:r>
              <a:rPr lang="sl-SI" dirty="0" err="1" smtClean="0"/>
              <a:t>Next</a:t>
            </a:r>
            <a:r>
              <a:rPr lang="sl-SI" dirty="0" smtClean="0"/>
              <a:t> </a:t>
            </a:r>
            <a:r>
              <a:rPr lang="sl-SI" dirty="0"/>
              <a:t>Library«: </a:t>
            </a:r>
            <a:r>
              <a:rPr lang="sl-SI" sz="2000" u="sng" dirty="0">
                <a:hlinkClick r:id="rId2"/>
              </a:rPr>
              <a:t>http://presentations.nextlibrary.net/next2013/Laerkes_Kari_Patti_Reimagining_Future_Library_Buildings_Interractive_session_Cut.pdf</a:t>
            </a:r>
            <a:r>
              <a:rPr lang="sl-SI" sz="2000" u="sng" dirty="0"/>
              <a:t>.</a:t>
            </a:r>
            <a:endParaRPr lang="sl-SI" sz="2000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51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hr-HR" b="1" kern="1200" dirty="0">
                <a:latin typeface="Calibri" pitchFamily="34" charset="0"/>
                <a:ea typeface="+mj-ea"/>
                <a:cs typeface="+mj-cs"/>
              </a:rPr>
              <a:t>Knjižnica - destinacija kulturnog turizma</a:t>
            </a:r>
            <a:endParaRPr lang="sl-SI" b="1" kern="120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05139"/>
          </a:xfrm>
        </p:spPr>
        <p:txBody>
          <a:bodyPr/>
          <a:lstStyle/>
          <a:p>
            <a:r>
              <a:rPr lang="sl-SI" dirty="0" err="1" smtClean="0"/>
              <a:t>Primjer</a:t>
            </a:r>
            <a:r>
              <a:rPr lang="sl-SI" dirty="0"/>
              <a:t> </a:t>
            </a:r>
            <a:r>
              <a:rPr lang="sl-SI" dirty="0" smtClean="0"/>
              <a:t>moderne </a:t>
            </a:r>
            <a:r>
              <a:rPr lang="sl-SI" dirty="0"/>
              <a:t>knjižnice </a:t>
            </a:r>
            <a:r>
              <a:rPr lang="sl-SI" dirty="0" smtClean="0"/>
              <a:t>s </a:t>
            </a:r>
            <a:r>
              <a:rPr lang="sl-SI" dirty="0" err="1" smtClean="0"/>
              <a:t>minimalističnom</a:t>
            </a:r>
            <a:r>
              <a:rPr lang="sl-SI" dirty="0" smtClean="0"/>
              <a:t> </a:t>
            </a:r>
            <a:r>
              <a:rPr lang="sl-SI" dirty="0" err="1" smtClean="0"/>
              <a:t>strukturom</a:t>
            </a:r>
            <a:r>
              <a:rPr lang="sl-SI" dirty="0" smtClean="0"/>
              <a:t> i </a:t>
            </a:r>
            <a:r>
              <a:rPr lang="hr-HR" dirty="0" smtClean="0"/>
              <a:t>minimalnim uplitanjem </a:t>
            </a:r>
            <a:r>
              <a:rPr lang="hr-HR" dirty="0"/>
              <a:t>u </a:t>
            </a:r>
            <a:r>
              <a:rPr lang="hr-HR" dirty="0" smtClean="0"/>
              <a:t>prirodno okruženje </a:t>
            </a:r>
            <a:r>
              <a:rPr lang="hr-HR" dirty="0"/>
              <a:t>nalazi se u poznatom ljetovalištu </a:t>
            </a:r>
            <a:r>
              <a:rPr lang="hr-HR" dirty="0" err="1"/>
              <a:t>Koh</a:t>
            </a:r>
            <a:r>
              <a:rPr lang="hr-HR" dirty="0"/>
              <a:t> </a:t>
            </a:r>
            <a:r>
              <a:rPr lang="hr-HR" dirty="0" err="1"/>
              <a:t>Samui</a:t>
            </a:r>
            <a:r>
              <a:rPr lang="hr-HR" dirty="0"/>
              <a:t>, Tajland</a:t>
            </a:r>
            <a:r>
              <a:rPr lang="sl-SI" dirty="0" smtClean="0"/>
              <a:t>(</a:t>
            </a:r>
            <a:r>
              <a:rPr lang="sl-SI" dirty="0" err="1" smtClean="0">
                <a:hlinkClick r:id="rId2"/>
              </a:rPr>
              <a:t>The</a:t>
            </a:r>
            <a:r>
              <a:rPr lang="sl-SI" dirty="0" smtClean="0">
                <a:hlinkClick r:id="rId2"/>
              </a:rPr>
              <a:t> </a:t>
            </a:r>
            <a:r>
              <a:rPr lang="sl-SI" dirty="0">
                <a:hlinkClick r:id="rId2"/>
              </a:rPr>
              <a:t>Library</a:t>
            </a:r>
            <a:r>
              <a:rPr lang="sl-SI" dirty="0"/>
              <a:t>). Ponudba hotelskih </a:t>
            </a:r>
            <a:r>
              <a:rPr lang="sl-SI" dirty="0" smtClean="0"/>
              <a:t>usluga </a:t>
            </a:r>
            <a:r>
              <a:rPr lang="sl-SI" dirty="0"/>
              <a:t>za </a:t>
            </a:r>
            <a:r>
              <a:rPr lang="sl-SI" dirty="0" smtClean="0"/>
              <a:t>odmor i </a:t>
            </a:r>
            <a:r>
              <a:rPr lang="sl-SI" dirty="0" err="1" smtClean="0"/>
              <a:t>čitanje</a:t>
            </a:r>
            <a:r>
              <a:rPr lang="sl-SI" dirty="0" smtClean="0"/>
              <a:t> </a:t>
            </a:r>
            <a:r>
              <a:rPr lang="sl-SI" dirty="0"/>
              <a:t>u</a:t>
            </a:r>
            <a:r>
              <a:rPr lang="sl-SI" dirty="0" smtClean="0"/>
              <a:t> </a:t>
            </a:r>
            <a:r>
              <a:rPr lang="sl-SI" dirty="0" err="1" smtClean="0"/>
              <a:t>prekrasnom</a:t>
            </a:r>
            <a:r>
              <a:rPr lang="sl-SI" dirty="0" smtClean="0"/>
              <a:t> </a:t>
            </a:r>
            <a:r>
              <a:rPr lang="sl-SI" dirty="0" err="1" smtClean="0"/>
              <a:t>ambijentu</a:t>
            </a:r>
            <a:r>
              <a:rPr lang="sl-SI" dirty="0"/>
              <a:t>.</a:t>
            </a:r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91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Knjižnica - destinacija kulturnog turizma</a:t>
            </a:r>
            <a:endParaRPr lang="sl-SI" dirty="0"/>
          </a:p>
        </p:txBody>
      </p:sp>
      <p:pic>
        <p:nvPicPr>
          <p:cNvPr id="4" name="Ograda vsebine 3" descr="Moderna in sodobna knjižnica">
            <a:hlinkClick r:id="rId2" tooltip="&quot;Moderna in sodobna knjižnica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26795"/>
            <a:ext cx="5080000" cy="3390900"/>
          </a:xfrm>
          <a:prstGeom prst="rect">
            <a:avLst/>
          </a:prstGeom>
          <a:noFill/>
        </p:spPr>
      </p:pic>
      <p:pic>
        <p:nvPicPr>
          <p:cNvPr id="5" name="Slika 4" descr="Moderna in sodobna knjižnica">
            <a:hlinkClick r:id="rId4" tooltip="&quot;Moderna in sodobna knjižnica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952" y="1340768"/>
            <a:ext cx="2585133" cy="2016224"/>
          </a:xfrm>
          <a:prstGeom prst="rect">
            <a:avLst/>
          </a:prstGeom>
          <a:noFill/>
        </p:spPr>
      </p:pic>
      <p:pic>
        <p:nvPicPr>
          <p:cNvPr id="6" name="Slika 5" descr="Moderna in sodobna knjižnica">
            <a:hlinkClick r:id="rId6" tooltip="&quot;Moderna in sodobna knjižnica&quot; "/>
          </p:cNvPr>
          <p:cNvPicPr/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6113952" y="3356992"/>
            <a:ext cx="258513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avokotnik 6"/>
          <p:cNvSpPr/>
          <p:nvPr/>
        </p:nvSpPr>
        <p:spPr>
          <a:xfrm>
            <a:off x="1187624" y="544522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</a:rPr>
              <a:t>Vir slik in besedila: http://www.thelibrary.co.th/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2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sl-SI" b="1" kern="1200" dirty="0" err="1">
                <a:latin typeface="Calibri" pitchFamily="34" charset="0"/>
                <a:ea typeface="+mj-ea"/>
                <a:cs typeface="+mj-cs"/>
              </a:rPr>
              <a:t>Najljepše</a:t>
            </a:r>
            <a:r>
              <a:rPr lang="sl-SI" b="1" kern="1200" dirty="0">
                <a:latin typeface="Calibri" pitchFamily="34" charset="0"/>
                <a:ea typeface="+mj-ea"/>
                <a:cs typeface="+mj-cs"/>
              </a:rPr>
              <a:t> slovenske knjižnice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Web</a:t>
            </a:r>
            <a:r>
              <a:rPr lang="sl-SI" dirty="0" smtClean="0"/>
              <a:t> portal </a:t>
            </a:r>
            <a:r>
              <a:rPr lang="sl-SI" i="1" dirty="0" err="1" smtClean="0"/>
              <a:t>Građevine</a:t>
            </a:r>
            <a:r>
              <a:rPr lang="sl-SI" i="1" dirty="0" smtClean="0"/>
              <a:t> knjižnica </a:t>
            </a:r>
            <a:r>
              <a:rPr lang="sl-SI" dirty="0" smtClean="0"/>
              <a:t>(</a:t>
            </a:r>
            <a:r>
              <a:rPr lang="sl-SI" dirty="0" err="1" smtClean="0"/>
              <a:t>Librarybuildings</a:t>
            </a:r>
            <a:r>
              <a:rPr lang="sl-SI" dirty="0"/>
              <a:t>) </a:t>
            </a:r>
            <a:r>
              <a:rPr lang="sl-SI" dirty="0" err="1" smtClean="0"/>
              <a:t>nastao</a:t>
            </a:r>
            <a:r>
              <a:rPr lang="sl-SI" dirty="0" smtClean="0"/>
              <a:t> je </a:t>
            </a:r>
            <a:r>
              <a:rPr lang="sl-SI" dirty="0" err="1" smtClean="0"/>
              <a:t>sa</a:t>
            </a:r>
            <a:r>
              <a:rPr lang="sl-SI" dirty="0" smtClean="0"/>
              <a:t> </a:t>
            </a:r>
            <a:r>
              <a:rPr lang="sl-SI" dirty="0" err="1" smtClean="0"/>
              <a:t>željom</a:t>
            </a:r>
            <a:r>
              <a:rPr lang="sl-SI" dirty="0" smtClean="0"/>
              <a:t> da se  </a:t>
            </a:r>
            <a:r>
              <a:rPr lang="sl-SI" dirty="0" err="1" smtClean="0"/>
              <a:t>povežu</a:t>
            </a:r>
            <a:r>
              <a:rPr lang="sl-SI" dirty="0" smtClean="0"/>
              <a:t>  </a:t>
            </a:r>
            <a:r>
              <a:rPr lang="sl-SI" dirty="0" err="1" smtClean="0"/>
              <a:t>europske</a:t>
            </a:r>
            <a:r>
              <a:rPr lang="sl-SI" dirty="0" smtClean="0"/>
              <a:t> narodne </a:t>
            </a:r>
            <a:r>
              <a:rPr lang="sl-SI" dirty="0"/>
              <a:t>knjižnice, </a:t>
            </a:r>
            <a:r>
              <a:rPr lang="sl-SI" dirty="0" err="1" smtClean="0"/>
              <a:t>koje</a:t>
            </a:r>
            <a:r>
              <a:rPr lang="sl-SI" dirty="0" smtClean="0"/>
              <a:t> </a:t>
            </a:r>
            <a:r>
              <a:rPr lang="sl-SI" dirty="0" err="1" smtClean="0"/>
              <a:t>predstavljaju</a:t>
            </a:r>
            <a:r>
              <a:rPr lang="sl-SI" dirty="0" smtClean="0"/>
              <a:t> model </a:t>
            </a:r>
            <a:r>
              <a:rPr lang="sl-SI" dirty="0"/>
              <a:t>dobre prakse na področju arhitekture i</a:t>
            </a:r>
            <a:r>
              <a:rPr lang="sl-SI" dirty="0" smtClean="0"/>
              <a:t> dizajna knjižničnih prostora i </a:t>
            </a:r>
            <a:r>
              <a:rPr lang="sl-SI" dirty="0" err="1" smtClean="0"/>
              <a:t>građevina</a:t>
            </a:r>
            <a:r>
              <a:rPr lang="sl-SI" dirty="0" smtClean="0"/>
              <a:t>. </a:t>
            </a:r>
            <a:r>
              <a:rPr lang="sl-SI" dirty="0" err="1" smtClean="0"/>
              <a:t>Naglasak</a:t>
            </a:r>
            <a:r>
              <a:rPr lang="sl-SI" dirty="0" smtClean="0"/>
              <a:t> je na knjižnicama </a:t>
            </a:r>
            <a:r>
              <a:rPr lang="sl-SI" dirty="0" err="1" smtClean="0"/>
              <a:t>kao</a:t>
            </a:r>
            <a:r>
              <a:rPr lang="sl-SI" dirty="0" smtClean="0"/>
              <a:t> </a:t>
            </a:r>
            <a:r>
              <a:rPr lang="sl-SI" dirty="0" err="1" smtClean="0"/>
              <a:t>urbanističkim</a:t>
            </a:r>
            <a:r>
              <a:rPr lang="sl-SI" dirty="0" smtClean="0"/>
              <a:t> i </a:t>
            </a:r>
            <a:r>
              <a:rPr lang="sl-SI" dirty="0" err="1" smtClean="0"/>
              <a:t>umjetničkim</a:t>
            </a:r>
            <a:r>
              <a:rPr lang="sl-SI" dirty="0" smtClean="0"/>
              <a:t> </a:t>
            </a:r>
            <a:r>
              <a:rPr lang="sl-SI" dirty="0" err="1" smtClean="0"/>
              <a:t>dostignućima</a:t>
            </a:r>
            <a:r>
              <a:rPr lang="sl-SI" dirty="0" smtClean="0"/>
              <a:t>. </a:t>
            </a: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0688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/>
              <a:t>Najljepše</a:t>
            </a:r>
            <a:r>
              <a:rPr lang="sl-SI" b="1" dirty="0"/>
              <a:t> slovenske knjižnice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Portal </a:t>
            </a:r>
            <a:r>
              <a:rPr lang="sl-SI" dirty="0" err="1"/>
              <a:t>omogućuje</a:t>
            </a:r>
            <a:r>
              <a:rPr lang="sl-SI" dirty="0"/>
              <a:t> </a:t>
            </a:r>
            <a:r>
              <a:rPr lang="sl-SI" dirty="0" err="1"/>
              <a:t>praćenje</a:t>
            </a:r>
            <a:r>
              <a:rPr lang="sl-SI" dirty="0"/>
              <a:t> inovativnih procesa i inovativnih </a:t>
            </a:r>
            <a:r>
              <a:rPr lang="sl-SI" dirty="0" err="1"/>
              <a:t>rješenja</a:t>
            </a:r>
            <a:r>
              <a:rPr lang="sl-SI" dirty="0"/>
              <a:t> </a:t>
            </a:r>
            <a:r>
              <a:rPr lang="sl-SI" dirty="0" smtClean="0"/>
              <a:t>na </a:t>
            </a:r>
            <a:r>
              <a:rPr lang="sl-SI" dirty="0" err="1"/>
              <a:t>području</a:t>
            </a:r>
            <a:r>
              <a:rPr lang="sl-SI" dirty="0"/>
              <a:t> </a:t>
            </a:r>
            <a:r>
              <a:rPr lang="sl-SI" dirty="0" err="1"/>
              <a:t>inženjeringa</a:t>
            </a:r>
            <a:r>
              <a:rPr lang="sl-SI" dirty="0"/>
              <a:t> i dizajna knjižnice. </a:t>
            </a:r>
            <a:endParaRPr lang="sl-SI" dirty="0" smtClean="0"/>
          </a:p>
          <a:p>
            <a:r>
              <a:rPr lang="sl-SI" dirty="0"/>
              <a:t>U isto </a:t>
            </a:r>
            <a:r>
              <a:rPr lang="sl-SI" dirty="0" err="1"/>
              <a:t>vrijeme</a:t>
            </a:r>
            <a:r>
              <a:rPr lang="sl-SI" dirty="0"/>
              <a:t> </a:t>
            </a:r>
            <a:r>
              <a:rPr lang="sl-SI" dirty="0" err="1" smtClean="0"/>
              <a:t>potiće</a:t>
            </a:r>
            <a:r>
              <a:rPr lang="sl-SI" dirty="0" smtClean="0"/>
              <a:t> </a:t>
            </a:r>
            <a:r>
              <a:rPr lang="sl-SI" dirty="0"/>
              <a:t>formiranje novih </a:t>
            </a:r>
            <a:r>
              <a:rPr lang="sl-SI" dirty="0" err="1"/>
              <a:t>koncepata</a:t>
            </a:r>
            <a:r>
              <a:rPr lang="sl-SI" dirty="0"/>
              <a:t> i ideja </a:t>
            </a:r>
            <a:r>
              <a:rPr lang="sl-SI" dirty="0" smtClean="0"/>
              <a:t>o </a:t>
            </a:r>
            <a:r>
              <a:rPr lang="sl-SI" dirty="0"/>
              <a:t>percepciji knjižnice </a:t>
            </a:r>
            <a:r>
              <a:rPr lang="sl-SI" dirty="0" err="1"/>
              <a:t>kao</a:t>
            </a:r>
            <a:r>
              <a:rPr lang="sl-SI" dirty="0"/>
              <a:t> </a:t>
            </a:r>
            <a:r>
              <a:rPr lang="sl-SI" dirty="0" err="1" smtClean="0"/>
              <a:t>višenamjenskog</a:t>
            </a:r>
            <a:r>
              <a:rPr lang="sl-SI" dirty="0" smtClean="0"/>
              <a:t> prostora, </a:t>
            </a:r>
            <a:r>
              <a:rPr lang="sl-SI" dirty="0" err="1"/>
              <a:t>koji</a:t>
            </a:r>
            <a:r>
              <a:rPr lang="sl-SI" dirty="0"/>
              <a:t> je sada dizajniran za </a:t>
            </a:r>
            <a:r>
              <a:rPr lang="sl-SI" dirty="0" err="1"/>
              <a:t>sve</a:t>
            </a:r>
            <a:r>
              <a:rPr lang="sl-SI" dirty="0"/>
              <a:t> </a:t>
            </a:r>
            <a:r>
              <a:rPr lang="sl-SI" dirty="0" smtClean="0"/>
              <a:t>heterogene interese </a:t>
            </a:r>
            <a:r>
              <a:rPr lang="sl-SI" dirty="0" err="1" smtClean="0"/>
              <a:t>korisnika</a:t>
            </a:r>
            <a:r>
              <a:rPr lang="sl-SI" dirty="0" smtClean="0"/>
              <a:t>.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942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/>
              <a:t>Najljepše</a:t>
            </a:r>
            <a:r>
              <a:rPr lang="sl-SI" b="1" dirty="0" smtClean="0"/>
              <a:t> </a:t>
            </a:r>
            <a:r>
              <a:rPr lang="sl-SI" b="1" dirty="0"/>
              <a:t>slovenske knjižnice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M</a:t>
            </a:r>
            <a:r>
              <a:rPr lang="sl-SI" dirty="0" err="1" smtClean="0"/>
              <a:t>eđu</a:t>
            </a:r>
            <a:r>
              <a:rPr lang="sl-SI" dirty="0" smtClean="0"/>
              <a:t> </a:t>
            </a:r>
            <a:r>
              <a:rPr lang="sl-SI" dirty="0" err="1" smtClean="0"/>
              <a:t>najljepšim</a:t>
            </a:r>
            <a:r>
              <a:rPr lang="sl-SI" dirty="0" smtClean="0"/>
              <a:t> knjižnicama </a:t>
            </a:r>
            <a:r>
              <a:rPr lang="sl-SI" dirty="0" err="1" smtClean="0"/>
              <a:t>Europe</a:t>
            </a:r>
            <a:r>
              <a:rPr lang="sl-SI" dirty="0" smtClean="0"/>
              <a:t> je i šest slovenskih narodnih knjižnica. </a:t>
            </a:r>
            <a:r>
              <a:rPr lang="sl-SI" dirty="0"/>
              <a:t>To </a:t>
            </a:r>
            <a:r>
              <a:rPr lang="sl-SI" dirty="0" err="1" smtClean="0"/>
              <a:t>su</a:t>
            </a:r>
            <a:r>
              <a:rPr lang="sl-SI" dirty="0" smtClean="0"/>
              <a:t>: Narodna </a:t>
            </a:r>
            <a:r>
              <a:rPr lang="sl-SI" dirty="0"/>
              <a:t>knjižnica Domžale, L</a:t>
            </a:r>
            <a:r>
              <a:rPr lang="sl-SI" dirty="0" smtClean="0"/>
              <a:t>okalna </a:t>
            </a:r>
            <a:r>
              <a:rPr lang="sl-SI" dirty="0"/>
              <a:t>Knjižnica Kobarid, </a:t>
            </a:r>
            <a:r>
              <a:rPr lang="sl-SI" dirty="0" err="1" smtClean="0"/>
              <a:t>Gradska</a:t>
            </a:r>
            <a:r>
              <a:rPr lang="sl-SI" dirty="0" smtClean="0"/>
              <a:t> </a:t>
            </a:r>
            <a:r>
              <a:rPr lang="sl-SI" dirty="0"/>
              <a:t>knjižnica Grosuplje, Knjižnica Šentjur, Knjižnica Ivana Potrča Ptuj </a:t>
            </a:r>
            <a:r>
              <a:rPr lang="sl-SI" dirty="0" smtClean="0"/>
              <a:t>i </a:t>
            </a:r>
            <a:r>
              <a:rPr lang="sl-SI" dirty="0"/>
              <a:t>Knjižnica Mirana Jarca Novo mesto. </a:t>
            </a:r>
            <a:r>
              <a:rPr lang="sl-SI" sz="1200" u="sng" dirty="0">
                <a:hlinkClick r:id="rId2"/>
              </a:rPr>
              <a:t>http://www.rtvslo.si/kultura/knjige/foto-slovenske-knjiznice-med-najlepsimi/208010</a:t>
            </a:r>
            <a:r>
              <a:rPr lang="sl-SI" sz="1200" u="sng" dirty="0"/>
              <a:t>). </a:t>
            </a:r>
            <a:endParaRPr lang="sl-SI" dirty="0"/>
          </a:p>
          <a:p>
            <a:r>
              <a:rPr lang="sl-SI" dirty="0"/>
              <a:t> </a:t>
            </a:r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49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06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Knjižnica – 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 err="1" smtClean="0"/>
              <a:t>životni</a:t>
            </a:r>
            <a:r>
              <a:rPr lang="sl-SI" dirty="0" smtClean="0"/>
              <a:t> </a:t>
            </a:r>
            <a:r>
              <a:rPr lang="sl-SI" dirty="0"/>
              <a:t>prostor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Urbani </a:t>
            </a:r>
            <a:r>
              <a:rPr lang="sl-SI" dirty="0"/>
              <a:t>sociolog Ray </a:t>
            </a:r>
            <a:r>
              <a:rPr lang="sl-SI" dirty="0" err="1"/>
              <a:t>Oldenburg</a:t>
            </a:r>
            <a:r>
              <a:rPr lang="sl-SI" dirty="0"/>
              <a:t> (The </a:t>
            </a:r>
            <a:r>
              <a:rPr lang="sl-SI" dirty="0" err="1"/>
              <a:t>Great</a:t>
            </a:r>
            <a:r>
              <a:rPr lang="sl-SI" dirty="0"/>
              <a:t> </a:t>
            </a:r>
            <a:r>
              <a:rPr lang="sl-SI" dirty="0" err="1"/>
              <a:t>Good</a:t>
            </a:r>
            <a:r>
              <a:rPr lang="sl-SI" dirty="0"/>
              <a:t> </a:t>
            </a:r>
            <a:r>
              <a:rPr lang="sl-SI" dirty="0" err="1"/>
              <a:t>Place</a:t>
            </a:r>
            <a:r>
              <a:rPr lang="sl-SI" dirty="0"/>
              <a:t>, 1989). </a:t>
            </a:r>
            <a:endParaRPr lang="sl-SI" dirty="0" smtClean="0"/>
          </a:p>
          <a:p>
            <a:endParaRPr lang="sl-SI" dirty="0" smtClean="0"/>
          </a:p>
          <a:p>
            <a:pPr marL="0" indent="0" algn="ctr">
              <a:buNone/>
            </a:pPr>
            <a:r>
              <a:rPr lang="sl-SI" dirty="0" smtClean="0"/>
              <a:t>prvi </a:t>
            </a:r>
            <a:r>
              <a:rPr lang="sl-SI" dirty="0"/>
              <a:t>prostor </a:t>
            </a:r>
            <a:r>
              <a:rPr lang="sl-SI" dirty="0" smtClean="0"/>
              <a:t>= </a:t>
            </a:r>
            <a:r>
              <a:rPr lang="sl-SI" dirty="0"/>
              <a:t>dom, </a:t>
            </a:r>
            <a:endParaRPr lang="sl-SI" dirty="0" smtClean="0"/>
          </a:p>
          <a:p>
            <a:pPr marL="0" indent="0" algn="ctr">
              <a:buNone/>
            </a:pPr>
            <a:r>
              <a:rPr lang="sl-SI" dirty="0" smtClean="0"/>
              <a:t>drugi </a:t>
            </a:r>
            <a:r>
              <a:rPr lang="sl-SI" dirty="0"/>
              <a:t>prostor </a:t>
            </a:r>
            <a:r>
              <a:rPr lang="sl-SI" dirty="0" smtClean="0"/>
              <a:t>= </a:t>
            </a:r>
            <a:r>
              <a:rPr lang="sl-SI" dirty="0" err="1" smtClean="0"/>
              <a:t>škola</a:t>
            </a:r>
            <a:r>
              <a:rPr lang="sl-SI" dirty="0" smtClean="0"/>
              <a:t>/</a:t>
            </a:r>
            <a:r>
              <a:rPr lang="sl-SI" dirty="0" err="1" smtClean="0"/>
              <a:t>posao</a:t>
            </a:r>
            <a:r>
              <a:rPr lang="sl-SI" dirty="0" smtClean="0"/>
              <a:t>, </a:t>
            </a:r>
          </a:p>
          <a:p>
            <a:pPr marL="0" indent="0" algn="ctr">
              <a:buNone/>
            </a:pP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/>
              <a:t>prostor = knjižnice?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48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/>
              <a:t>Najljepše</a:t>
            </a:r>
            <a:r>
              <a:rPr lang="sl-SI" b="1" dirty="0"/>
              <a:t> slovenske knjižnice</a:t>
            </a:r>
            <a:endParaRPr lang="sl-SI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06046" cy="511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50</a:t>
            </a:fld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683568" y="1268760"/>
            <a:ext cx="804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i="1" dirty="0" err="1">
                <a:solidFill>
                  <a:schemeClr val="bg1"/>
                </a:solidFill>
                <a:latin typeface="+mn-lt"/>
                <a:hlinkClick r:id="rId3"/>
              </a:rPr>
              <a:t>Librarybuildings</a:t>
            </a:r>
            <a:r>
              <a:rPr lang="sl-SI" sz="1200" dirty="0">
                <a:solidFill>
                  <a:schemeClr val="bg1"/>
                </a:solidFill>
                <a:latin typeface="+mn-lt"/>
              </a:rPr>
              <a:t> </a:t>
            </a:r>
            <a:r>
              <a:rPr lang="sl-SI" sz="1200" dirty="0" err="1">
                <a:solidFill>
                  <a:schemeClr val="bg1"/>
                </a:solidFill>
                <a:latin typeface="+mn-lt"/>
              </a:rPr>
              <a:t>su</a:t>
            </a:r>
            <a:r>
              <a:rPr lang="sl-SI" sz="1200" dirty="0">
                <a:solidFill>
                  <a:schemeClr val="bg1"/>
                </a:solidFill>
                <a:latin typeface="+mn-lt"/>
              </a:rPr>
              <a:t> dostopne u galeriji: </a:t>
            </a:r>
            <a:r>
              <a:rPr lang="sl-SI" sz="1200" u="sng" dirty="0" smtClean="0">
                <a:solidFill>
                  <a:schemeClr val="bg1"/>
                </a:solidFill>
                <a:latin typeface="+mn-lt"/>
                <a:hlinkClick r:id="rId4"/>
              </a:rPr>
              <a:t>http</a:t>
            </a:r>
            <a:r>
              <a:rPr lang="sl-SI" sz="1200" u="sng" dirty="0">
                <a:solidFill>
                  <a:schemeClr val="bg1"/>
                </a:solidFill>
                <a:latin typeface="+mn-lt"/>
                <a:hlinkClick r:id="rId4"/>
              </a:rPr>
              <a:t>://www.rtvslo.si/kultura/knjige/foto-slovenske-knjiznice-med-najlepsimi/208010</a:t>
            </a:r>
            <a:r>
              <a:rPr lang="sl-SI" sz="1200" i="1" dirty="0">
                <a:latin typeface="+mn-lt"/>
              </a:rPr>
              <a:t>).</a:t>
            </a:r>
            <a:endParaRPr lang="sl-SI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64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/>
              <a:t>Najljepše</a:t>
            </a:r>
            <a:r>
              <a:rPr lang="sl-SI" b="1" dirty="0" smtClean="0"/>
              <a:t> </a:t>
            </a:r>
            <a:r>
              <a:rPr lang="sl-SI" b="1" dirty="0"/>
              <a:t>slovenske knjižnice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Danas</a:t>
            </a:r>
            <a:r>
              <a:rPr lang="sl-SI" dirty="0" smtClean="0"/>
              <a:t> </a:t>
            </a:r>
            <a:r>
              <a:rPr lang="sl-SI" dirty="0"/>
              <a:t>bi </a:t>
            </a:r>
            <a:r>
              <a:rPr lang="sl-SI" dirty="0" smtClean="0"/>
              <a:t>portalu mogli </a:t>
            </a:r>
            <a:r>
              <a:rPr lang="sl-SI" dirty="0" err="1" smtClean="0"/>
              <a:t>nadodati</a:t>
            </a:r>
            <a:r>
              <a:rPr lang="sl-SI" dirty="0" smtClean="0"/>
              <a:t> </a:t>
            </a:r>
            <a:r>
              <a:rPr lang="sl-SI" dirty="0" err="1" smtClean="0"/>
              <a:t>još</a:t>
            </a:r>
            <a:r>
              <a:rPr lang="sl-SI" dirty="0" smtClean="0"/>
              <a:t> </a:t>
            </a:r>
            <a:r>
              <a:rPr lang="sl-SI" dirty="0" err="1" smtClean="0"/>
              <a:t>koju</a:t>
            </a:r>
            <a:r>
              <a:rPr lang="sl-SI" dirty="0" smtClean="0"/>
              <a:t> </a:t>
            </a:r>
            <a:r>
              <a:rPr lang="sl-SI" dirty="0" err="1" smtClean="0"/>
              <a:t>knjižnicu</a:t>
            </a:r>
            <a:r>
              <a:rPr lang="sl-SI" dirty="0" smtClean="0"/>
              <a:t>:  npr</a:t>
            </a:r>
            <a:r>
              <a:rPr lang="sl-SI" dirty="0"/>
              <a:t>. </a:t>
            </a:r>
            <a:r>
              <a:rPr lang="sl-SI" dirty="0" err="1" smtClean="0"/>
              <a:t>Središnju</a:t>
            </a:r>
            <a:r>
              <a:rPr lang="sl-SI" dirty="0" smtClean="0"/>
              <a:t> </a:t>
            </a:r>
            <a:r>
              <a:rPr lang="sl-SI" dirty="0" err="1" smtClean="0"/>
              <a:t>knjižnicu</a:t>
            </a:r>
            <a:r>
              <a:rPr lang="sl-SI" dirty="0" smtClean="0"/>
              <a:t> </a:t>
            </a:r>
            <a:r>
              <a:rPr lang="sl-SI" dirty="0"/>
              <a:t>Celje, </a:t>
            </a:r>
            <a:r>
              <a:rPr lang="sl-SI" dirty="0" err="1" smtClean="0">
                <a:solidFill>
                  <a:srgbClr val="FFFF00"/>
                </a:solidFill>
              </a:rPr>
              <a:t>Gradsku</a:t>
            </a:r>
            <a:r>
              <a:rPr lang="sl-SI" dirty="0" smtClean="0">
                <a:solidFill>
                  <a:srgbClr val="FFFF00"/>
                </a:solidFill>
              </a:rPr>
              <a:t> </a:t>
            </a:r>
            <a:r>
              <a:rPr lang="sl-SI" dirty="0" err="1" smtClean="0">
                <a:solidFill>
                  <a:srgbClr val="FFFF00"/>
                </a:solidFill>
              </a:rPr>
              <a:t>knjižnicu</a:t>
            </a:r>
            <a:r>
              <a:rPr lang="sl-SI" dirty="0" smtClean="0">
                <a:solidFill>
                  <a:srgbClr val="FFFF00"/>
                </a:solidFill>
              </a:rPr>
              <a:t> Kranj…</a:t>
            </a:r>
            <a:endParaRPr lang="sl-SI" dirty="0">
              <a:solidFill>
                <a:srgbClr val="FFFF00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51</a:t>
            </a:fld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7"/>
            <a:ext cx="45365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64" y="3212978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7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Kako </a:t>
            </a:r>
            <a:r>
              <a:rPr lang="sl-SI" b="1" dirty="0" err="1" smtClean="0"/>
              <a:t>daleko</a:t>
            </a:r>
            <a:r>
              <a:rPr lang="sl-SI" b="1" dirty="0" smtClean="0"/>
              <a:t> </a:t>
            </a:r>
            <a:r>
              <a:rPr lang="sl-SI" b="1" dirty="0"/>
              <a:t>je knjižnica</a:t>
            </a:r>
            <a:r>
              <a:rPr lang="sl-SI" b="1" dirty="0" smtClean="0"/>
              <a:t>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mag</a:t>
            </a:r>
            <a:r>
              <a:rPr lang="sl-SI" dirty="0"/>
              <a:t>. Gorazd </a:t>
            </a:r>
            <a:r>
              <a:rPr lang="sl-SI" dirty="0" smtClean="0"/>
              <a:t>Vodeb, NUK: Projekt </a:t>
            </a:r>
            <a:r>
              <a:rPr lang="sl-SI" dirty="0"/>
              <a:t>»</a:t>
            </a:r>
            <a:r>
              <a:rPr lang="sl-SI" dirty="0" smtClean="0"/>
              <a:t>Prostorna </a:t>
            </a:r>
            <a:r>
              <a:rPr lang="sl-SI" dirty="0"/>
              <a:t>analiza knjižnične mreže«</a:t>
            </a:r>
          </a:p>
          <a:p>
            <a:r>
              <a:rPr lang="sl-SI" dirty="0"/>
              <a:t> </a:t>
            </a:r>
            <a:r>
              <a:rPr lang="sl-SI" dirty="0" err="1" smtClean="0"/>
              <a:t>Polaznu</a:t>
            </a:r>
            <a:r>
              <a:rPr lang="sl-SI" dirty="0" smtClean="0"/>
              <a:t> </a:t>
            </a:r>
            <a:r>
              <a:rPr lang="sl-SI" dirty="0" err="1" smtClean="0"/>
              <a:t>točku</a:t>
            </a:r>
            <a:r>
              <a:rPr lang="sl-SI" dirty="0" smtClean="0"/>
              <a:t> </a:t>
            </a:r>
            <a:r>
              <a:rPr lang="sl-SI" dirty="0"/>
              <a:t>projekta </a:t>
            </a:r>
            <a:r>
              <a:rPr lang="sl-SI" dirty="0" err="1" smtClean="0"/>
              <a:t>pretstavlja</a:t>
            </a:r>
            <a:r>
              <a:rPr lang="sl-SI" dirty="0" smtClean="0"/>
              <a:t> </a:t>
            </a:r>
            <a:r>
              <a:rPr lang="sl-SI" dirty="0"/>
              <a:t>načelo »Knjiga </a:t>
            </a:r>
            <a:r>
              <a:rPr lang="sl-SI" dirty="0" smtClean="0"/>
              <a:t>do </a:t>
            </a:r>
            <a:r>
              <a:rPr lang="sl-SI" dirty="0" err="1" smtClean="0"/>
              <a:t>čitatelja</a:t>
            </a:r>
            <a:r>
              <a:rPr lang="sl-SI" dirty="0" smtClean="0"/>
              <a:t>«, </a:t>
            </a:r>
            <a:r>
              <a:rPr lang="sl-SI" dirty="0" err="1" smtClean="0"/>
              <a:t>koje</a:t>
            </a:r>
            <a:r>
              <a:rPr lang="sl-SI" dirty="0" smtClean="0"/>
              <a:t> </a:t>
            </a:r>
            <a:r>
              <a:rPr lang="sl-SI" dirty="0" err="1" smtClean="0"/>
              <a:t>znači</a:t>
            </a:r>
            <a:r>
              <a:rPr lang="sl-SI" dirty="0" smtClean="0"/>
              <a:t> osiguranje </a:t>
            </a:r>
            <a:r>
              <a:rPr lang="sl-SI" smtClean="0"/>
              <a:t>najšireg </a:t>
            </a:r>
            <a:r>
              <a:rPr lang="sl-SI" dirty="0" err="1" smtClean="0"/>
              <a:t>mogućeg</a:t>
            </a:r>
            <a:r>
              <a:rPr lang="sl-SI" dirty="0" smtClean="0"/>
              <a:t> </a:t>
            </a:r>
            <a:r>
              <a:rPr lang="sl-SI" dirty="0" err="1" smtClean="0"/>
              <a:t>pristupa</a:t>
            </a:r>
            <a:r>
              <a:rPr lang="sl-SI" dirty="0" smtClean="0"/>
              <a:t> do knjižničnih usluga za </a:t>
            </a:r>
            <a:r>
              <a:rPr lang="sl-SI" dirty="0" err="1" smtClean="0"/>
              <a:t>sve</a:t>
            </a:r>
            <a:r>
              <a:rPr lang="sl-SI" dirty="0" smtClean="0"/>
              <a:t> </a:t>
            </a:r>
            <a:r>
              <a:rPr lang="sl-SI" dirty="0" err="1" smtClean="0"/>
              <a:t>stanovnike</a:t>
            </a:r>
            <a:r>
              <a:rPr lang="sl-SI" dirty="0" smtClean="0"/>
              <a:t> i </a:t>
            </a:r>
            <a:r>
              <a:rPr lang="sl-SI" dirty="0" err="1" smtClean="0"/>
              <a:t>izjednačenje</a:t>
            </a:r>
            <a:r>
              <a:rPr lang="sl-SI" dirty="0" smtClean="0"/>
              <a:t> </a:t>
            </a:r>
            <a:r>
              <a:rPr lang="sl-SI" dirty="0" err="1" smtClean="0"/>
              <a:t>uvjeta</a:t>
            </a:r>
            <a:r>
              <a:rPr lang="sl-SI" dirty="0" smtClean="0"/>
              <a:t> </a:t>
            </a:r>
            <a:r>
              <a:rPr lang="sl-SI" dirty="0"/>
              <a:t>za njihov razvoj.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81204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Kako </a:t>
            </a:r>
            <a:r>
              <a:rPr lang="sl-SI" b="1" dirty="0" err="1" smtClean="0"/>
              <a:t>daleko</a:t>
            </a:r>
            <a:r>
              <a:rPr lang="sl-SI" b="1" dirty="0" smtClean="0"/>
              <a:t> </a:t>
            </a:r>
            <a:r>
              <a:rPr lang="sl-SI" b="1" dirty="0"/>
              <a:t>je knjižnica?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err="1"/>
              <a:t>Geoinformacijski</a:t>
            </a:r>
            <a:r>
              <a:rPr lang="sl-SI" dirty="0"/>
              <a:t> sistem (GIS) </a:t>
            </a:r>
            <a:r>
              <a:rPr lang="sl-SI" dirty="0" err="1" smtClean="0"/>
              <a:t>će</a:t>
            </a:r>
            <a:r>
              <a:rPr lang="sl-SI" dirty="0" smtClean="0"/>
              <a:t> </a:t>
            </a:r>
            <a:r>
              <a:rPr lang="sl-SI" dirty="0" err="1" smtClean="0"/>
              <a:t>omogućiti</a:t>
            </a:r>
            <a:r>
              <a:rPr lang="sl-SI" dirty="0" smtClean="0"/>
              <a:t>:</a:t>
            </a:r>
            <a:endParaRPr lang="sl-SI" dirty="0"/>
          </a:p>
          <a:p>
            <a:pPr lvl="0"/>
            <a:r>
              <a:rPr lang="sl-SI" dirty="0"/>
              <a:t>pregled </a:t>
            </a:r>
            <a:r>
              <a:rPr lang="sl-SI" dirty="0" smtClean="0"/>
              <a:t>stanja </a:t>
            </a:r>
            <a:r>
              <a:rPr lang="sl-SI" dirty="0"/>
              <a:t>mreže </a:t>
            </a:r>
            <a:r>
              <a:rPr lang="sl-SI" dirty="0" smtClean="0"/>
              <a:t>narodnih knjižnica </a:t>
            </a:r>
            <a:r>
              <a:rPr lang="sl-SI" dirty="0"/>
              <a:t>u</a:t>
            </a:r>
            <a:r>
              <a:rPr lang="sl-SI" dirty="0" smtClean="0"/>
              <a:t> Sloveniji,</a:t>
            </a:r>
            <a:endParaRPr lang="sl-SI" dirty="0"/>
          </a:p>
          <a:p>
            <a:pPr lvl="0"/>
            <a:r>
              <a:rPr lang="sl-SI" dirty="0" err="1" smtClean="0"/>
              <a:t>analizu</a:t>
            </a:r>
            <a:r>
              <a:rPr lang="sl-SI" dirty="0" smtClean="0"/>
              <a:t> </a:t>
            </a:r>
            <a:r>
              <a:rPr lang="sl-SI" dirty="0" err="1" smtClean="0"/>
              <a:t>dostupnosti</a:t>
            </a:r>
            <a:r>
              <a:rPr lang="sl-SI" dirty="0" smtClean="0"/>
              <a:t> lokacija vršenja </a:t>
            </a:r>
            <a:r>
              <a:rPr lang="sl-SI" dirty="0" err="1" smtClean="0"/>
              <a:t>djelatnosti</a:t>
            </a:r>
            <a:r>
              <a:rPr lang="sl-SI" dirty="0" smtClean="0"/>
              <a:t> narodnih knjižnica </a:t>
            </a:r>
            <a:r>
              <a:rPr lang="sl-SI" dirty="0"/>
              <a:t>za </a:t>
            </a:r>
            <a:r>
              <a:rPr lang="sl-SI" dirty="0" err="1" smtClean="0"/>
              <a:t>stanovništvo</a:t>
            </a:r>
            <a:r>
              <a:rPr lang="sl-SI" dirty="0" smtClean="0"/>
              <a:t>,</a:t>
            </a:r>
            <a:endParaRPr lang="sl-SI" dirty="0"/>
          </a:p>
          <a:p>
            <a:pPr lvl="0"/>
            <a:r>
              <a:rPr lang="sl-SI" dirty="0" err="1" smtClean="0"/>
              <a:t>analizu</a:t>
            </a:r>
            <a:r>
              <a:rPr lang="sl-SI" dirty="0" smtClean="0"/>
              <a:t> </a:t>
            </a:r>
            <a:r>
              <a:rPr lang="sl-SI" dirty="0" err="1"/>
              <a:t>sociodemografskih</a:t>
            </a:r>
            <a:r>
              <a:rPr lang="sl-SI" dirty="0"/>
              <a:t> </a:t>
            </a:r>
            <a:r>
              <a:rPr lang="sl-SI" dirty="0" err="1" smtClean="0"/>
              <a:t>svojstava</a:t>
            </a:r>
            <a:r>
              <a:rPr lang="sl-SI" dirty="0" smtClean="0"/>
              <a:t> </a:t>
            </a:r>
            <a:r>
              <a:rPr lang="sl-SI" dirty="0"/>
              <a:t>potencialnih </a:t>
            </a:r>
            <a:r>
              <a:rPr lang="sl-SI" dirty="0" err="1" smtClean="0"/>
              <a:t>korisnika</a:t>
            </a:r>
            <a:r>
              <a:rPr lang="sl-SI" dirty="0" smtClean="0"/>
              <a:t> (</a:t>
            </a:r>
            <a:r>
              <a:rPr lang="sl-SI" dirty="0" err="1" smtClean="0"/>
              <a:t>dobna</a:t>
            </a:r>
            <a:r>
              <a:rPr lang="sl-SI" dirty="0" smtClean="0"/>
              <a:t>, </a:t>
            </a:r>
            <a:r>
              <a:rPr lang="sl-SI" dirty="0"/>
              <a:t>spolna, </a:t>
            </a:r>
            <a:r>
              <a:rPr lang="sl-SI" dirty="0" err="1" smtClean="0"/>
              <a:t>obrazovna</a:t>
            </a:r>
            <a:r>
              <a:rPr lang="sl-SI" dirty="0" smtClean="0"/>
              <a:t> </a:t>
            </a:r>
            <a:r>
              <a:rPr lang="sl-SI" dirty="0"/>
              <a:t>struktura, aktivnost </a:t>
            </a:r>
            <a:r>
              <a:rPr lang="sl-SI" dirty="0" smtClean="0"/>
              <a:t>itd.),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43836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Kako </a:t>
            </a:r>
            <a:r>
              <a:rPr lang="sl-SI" b="1" dirty="0" err="1" smtClean="0"/>
              <a:t>daleko</a:t>
            </a:r>
            <a:r>
              <a:rPr lang="sl-SI" b="1" dirty="0" smtClean="0"/>
              <a:t> </a:t>
            </a:r>
            <a:r>
              <a:rPr lang="sl-SI" b="1" dirty="0"/>
              <a:t>je knjižnica?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err="1" smtClean="0"/>
              <a:t>analizu</a:t>
            </a:r>
            <a:r>
              <a:rPr lang="sl-SI" dirty="0" smtClean="0"/>
              <a:t> </a:t>
            </a:r>
            <a:r>
              <a:rPr lang="sl-SI" dirty="0" err="1" smtClean="0"/>
              <a:t>korisnika</a:t>
            </a:r>
            <a:r>
              <a:rPr lang="sl-SI" dirty="0" smtClean="0"/>
              <a:t> i </a:t>
            </a:r>
            <a:r>
              <a:rPr lang="sl-SI" dirty="0" err="1" smtClean="0"/>
              <a:t>korištenja</a:t>
            </a:r>
            <a:r>
              <a:rPr lang="sl-SI" dirty="0"/>
              <a:t> </a:t>
            </a:r>
            <a:r>
              <a:rPr lang="sl-SI" dirty="0" smtClean="0"/>
              <a:t>narodnih knjižnica u odnosu na </a:t>
            </a:r>
            <a:r>
              <a:rPr lang="sl-SI" dirty="0" err="1" smtClean="0"/>
              <a:t>lokaciju</a:t>
            </a:r>
            <a:r>
              <a:rPr lang="sl-SI" dirty="0" smtClean="0"/>
              <a:t> življenja.</a:t>
            </a:r>
            <a:endParaRPr lang="sl-SI" dirty="0"/>
          </a:p>
          <a:p>
            <a:r>
              <a:rPr lang="sl-SI" dirty="0"/>
              <a:t> </a:t>
            </a:r>
            <a:r>
              <a:rPr lang="sl-SI" dirty="0" smtClean="0"/>
              <a:t>Sistem </a:t>
            </a:r>
            <a:r>
              <a:rPr lang="sl-SI" dirty="0" err="1" smtClean="0"/>
              <a:t>će</a:t>
            </a:r>
            <a:r>
              <a:rPr lang="sl-SI" dirty="0" smtClean="0"/>
              <a:t> povezati </a:t>
            </a:r>
            <a:r>
              <a:rPr lang="sl-SI" dirty="0" err="1" smtClean="0"/>
              <a:t>podace</a:t>
            </a:r>
            <a:r>
              <a:rPr lang="sl-SI" dirty="0" smtClean="0"/>
              <a:t> </a:t>
            </a:r>
            <a:r>
              <a:rPr lang="sl-SI" dirty="0"/>
              <a:t>o lokaciji </a:t>
            </a:r>
            <a:r>
              <a:rPr lang="sl-SI" dirty="0" smtClean="0"/>
              <a:t>i </a:t>
            </a:r>
            <a:r>
              <a:rPr lang="sl-SI" dirty="0" err="1" smtClean="0"/>
              <a:t>djelovanju</a:t>
            </a:r>
            <a:r>
              <a:rPr lang="sl-SI" dirty="0" smtClean="0"/>
              <a:t> narodnih knjižnica, </a:t>
            </a:r>
            <a:r>
              <a:rPr lang="sl-SI" dirty="0" err="1" smtClean="0"/>
              <a:t>sociodemografske</a:t>
            </a:r>
            <a:r>
              <a:rPr lang="sl-SI" dirty="0"/>
              <a:t> </a:t>
            </a:r>
            <a:r>
              <a:rPr lang="sl-SI" dirty="0" err="1" smtClean="0"/>
              <a:t>podace</a:t>
            </a:r>
            <a:r>
              <a:rPr lang="sl-SI" dirty="0" smtClean="0"/>
              <a:t> </a:t>
            </a:r>
            <a:r>
              <a:rPr lang="sl-SI" dirty="0" err="1" smtClean="0"/>
              <a:t>Statističnog</a:t>
            </a:r>
            <a:r>
              <a:rPr lang="sl-SI" dirty="0" smtClean="0"/>
              <a:t> </a:t>
            </a:r>
            <a:r>
              <a:rPr lang="sl-SI" dirty="0" err="1" smtClean="0"/>
              <a:t>ureda</a:t>
            </a:r>
            <a:r>
              <a:rPr lang="sl-SI" dirty="0" smtClean="0"/>
              <a:t> </a:t>
            </a:r>
            <a:r>
              <a:rPr lang="sl-SI" dirty="0"/>
              <a:t>RS </a:t>
            </a:r>
            <a:r>
              <a:rPr lang="sl-SI" dirty="0" smtClean="0"/>
              <a:t>i </a:t>
            </a:r>
            <a:r>
              <a:rPr lang="sl-SI" dirty="0" err="1" smtClean="0"/>
              <a:t>podace</a:t>
            </a:r>
            <a:r>
              <a:rPr lang="sl-SI" dirty="0" smtClean="0"/>
              <a:t> o prostoru </a:t>
            </a:r>
            <a:r>
              <a:rPr lang="sl-SI" dirty="0" err="1" smtClean="0"/>
              <a:t>sa</a:t>
            </a:r>
            <a:r>
              <a:rPr lang="sl-SI" dirty="0" smtClean="0"/>
              <a:t> </a:t>
            </a:r>
            <a:r>
              <a:rPr lang="sl-SI" dirty="0" err="1" smtClean="0"/>
              <a:t>strane</a:t>
            </a:r>
            <a:r>
              <a:rPr lang="sl-SI" dirty="0" smtClean="0"/>
              <a:t> Geodetske </a:t>
            </a:r>
            <a:r>
              <a:rPr lang="sl-SI" dirty="0"/>
              <a:t>uprave </a:t>
            </a:r>
            <a:r>
              <a:rPr lang="sl-SI" dirty="0" smtClean="0"/>
              <a:t>RS.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03561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Kako </a:t>
            </a:r>
            <a:r>
              <a:rPr lang="sl-SI" b="1" dirty="0" err="1" smtClean="0"/>
              <a:t>daleko</a:t>
            </a:r>
            <a:r>
              <a:rPr lang="sl-SI" b="1" dirty="0" smtClean="0"/>
              <a:t> </a:t>
            </a:r>
            <a:r>
              <a:rPr lang="sl-SI" b="1" dirty="0"/>
              <a:t>je knjižnica?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Koristili se </a:t>
            </a:r>
            <a:r>
              <a:rPr lang="sl-SI" dirty="0" err="1" smtClean="0"/>
              <a:t>budu</a:t>
            </a:r>
            <a:r>
              <a:rPr lang="sl-SI" dirty="0" smtClean="0"/>
              <a:t> </a:t>
            </a:r>
            <a:r>
              <a:rPr lang="sl-SI" dirty="0" err="1" smtClean="0"/>
              <a:t>slijedeći</a:t>
            </a:r>
            <a:r>
              <a:rPr lang="sl-SI" dirty="0" smtClean="0"/>
              <a:t> </a:t>
            </a:r>
            <a:r>
              <a:rPr lang="sl-SI" dirty="0" err="1" smtClean="0"/>
              <a:t>podaci</a:t>
            </a:r>
            <a:r>
              <a:rPr lang="sl-SI" dirty="0" smtClean="0"/>
              <a:t>: </a:t>
            </a:r>
            <a:endParaRPr lang="sl-SI" dirty="0"/>
          </a:p>
          <a:p>
            <a:pPr lvl="0"/>
            <a:r>
              <a:rPr lang="sl-SI" dirty="0" err="1" smtClean="0"/>
              <a:t>podaci</a:t>
            </a:r>
            <a:r>
              <a:rPr lang="sl-SI" dirty="0" smtClean="0"/>
              <a:t> </a:t>
            </a:r>
            <a:r>
              <a:rPr lang="sl-SI" dirty="0"/>
              <a:t>o </a:t>
            </a:r>
            <a:r>
              <a:rPr lang="sl-SI" dirty="0" err="1" smtClean="0"/>
              <a:t>knjižničnoj</a:t>
            </a:r>
            <a:r>
              <a:rPr lang="sl-SI" dirty="0" smtClean="0"/>
              <a:t> </a:t>
            </a:r>
            <a:r>
              <a:rPr lang="sl-SI" dirty="0" err="1" smtClean="0"/>
              <a:t>djelatnosti</a:t>
            </a:r>
            <a:r>
              <a:rPr lang="sl-SI" dirty="0" smtClean="0"/>
              <a:t> </a:t>
            </a:r>
            <a:r>
              <a:rPr lang="sl-SI" dirty="0" err="1" smtClean="0"/>
              <a:t>dobijeni</a:t>
            </a:r>
            <a:r>
              <a:rPr lang="sl-SI" dirty="0" smtClean="0"/>
              <a:t> na </a:t>
            </a:r>
            <a:r>
              <a:rPr lang="sl-SI" dirty="0" err="1" smtClean="0"/>
              <a:t>osnovu</a:t>
            </a:r>
            <a:r>
              <a:rPr lang="sl-SI" dirty="0" smtClean="0"/>
              <a:t> </a:t>
            </a:r>
            <a:r>
              <a:rPr lang="sl-SI" dirty="0" err="1" smtClean="0"/>
              <a:t>statističkog</a:t>
            </a:r>
            <a:r>
              <a:rPr lang="sl-SI" dirty="0" smtClean="0"/>
              <a:t> </a:t>
            </a:r>
            <a:r>
              <a:rPr lang="sl-SI" dirty="0" err="1" smtClean="0"/>
              <a:t>mjerenja</a:t>
            </a:r>
            <a:r>
              <a:rPr lang="sl-SI" dirty="0" smtClean="0"/>
              <a:t> razvoja </a:t>
            </a:r>
            <a:r>
              <a:rPr lang="sl-SI" dirty="0"/>
              <a:t>i</a:t>
            </a:r>
            <a:r>
              <a:rPr lang="sl-SI" dirty="0" smtClean="0"/>
              <a:t> </a:t>
            </a:r>
            <a:r>
              <a:rPr lang="sl-SI" dirty="0" err="1" smtClean="0"/>
              <a:t>godišnjeg</a:t>
            </a:r>
            <a:r>
              <a:rPr lang="sl-SI" dirty="0" smtClean="0"/>
              <a:t> </a:t>
            </a:r>
            <a:r>
              <a:rPr lang="sl-SI" dirty="0" err="1" smtClean="0"/>
              <a:t>izvješća</a:t>
            </a:r>
            <a:r>
              <a:rPr lang="sl-SI" dirty="0" smtClean="0"/>
              <a:t> </a:t>
            </a:r>
            <a:r>
              <a:rPr lang="sl-SI" dirty="0"/>
              <a:t>o </a:t>
            </a:r>
            <a:r>
              <a:rPr lang="sl-SI" dirty="0" err="1" smtClean="0"/>
              <a:t>radu</a:t>
            </a:r>
            <a:r>
              <a:rPr lang="sl-SI" dirty="0" smtClean="0"/>
              <a:t> </a:t>
            </a:r>
            <a:r>
              <a:rPr lang="sl-SI" dirty="0"/>
              <a:t>za </a:t>
            </a:r>
            <a:r>
              <a:rPr lang="sl-SI" dirty="0" err="1" smtClean="0"/>
              <a:t>godinu</a:t>
            </a:r>
            <a:r>
              <a:rPr lang="sl-SI" dirty="0" smtClean="0"/>
              <a:t> 2011( </a:t>
            </a:r>
            <a:r>
              <a:rPr lang="sl-SI" dirty="0"/>
              <a:t>NUK, Center za razvoj </a:t>
            </a:r>
            <a:r>
              <a:rPr lang="sl-SI" dirty="0" smtClean="0"/>
              <a:t>knjižnic),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784644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Kako </a:t>
            </a:r>
            <a:r>
              <a:rPr lang="sl-SI" b="1" dirty="0" err="1" smtClean="0"/>
              <a:t>daleko</a:t>
            </a:r>
            <a:r>
              <a:rPr lang="sl-SI" b="1" dirty="0" smtClean="0"/>
              <a:t> </a:t>
            </a:r>
            <a:r>
              <a:rPr lang="sl-SI" b="1" dirty="0"/>
              <a:t>je knjižnica?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err="1"/>
              <a:t>sociodemografski</a:t>
            </a:r>
            <a:r>
              <a:rPr lang="sl-SI" dirty="0"/>
              <a:t> </a:t>
            </a:r>
            <a:r>
              <a:rPr lang="sl-SI" dirty="0" err="1" smtClean="0"/>
              <a:t>podaci</a:t>
            </a:r>
            <a:r>
              <a:rPr lang="sl-SI" dirty="0" smtClean="0"/>
              <a:t> </a:t>
            </a:r>
            <a:r>
              <a:rPr lang="sl-SI" dirty="0"/>
              <a:t>SURS na </a:t>
            </a:r>
            <a:r>
              <a:rPr lang="sl-SI" dirty="0" err="1" smtClean="0"/>
              <a:t>razini</a:t>
            </a:r>
            <a:r>
              <a:rPr lang="sl-SI" dirty="0" smtClean="0"/>
              <a:t> </a:t>
            </a:r>
            <a:r>
              <a:rPr lang="sl-SI" dirty="0"/>
              <a:t>mreže 100 x 100 m, 1 x 1 km, </a:t>
            </a:r>
            <a:r>
              <a:rPr lang="sl-SI" dirty="0" smtClean="0"/>
              <a:t>naselja i </a:t>
            </a:r>
            <a:r>
              <a:rPr lang="sl-SI" dirty="0" err="1" smtClean="0"/>
              <a:t>općina</a:t>
            </a:r>
            <a:r>
              <a:rPr lang="sl-SI" dirty="0" smtClean="0"/>
              <a:t>, </a:t>
            </a:r>
            <a:r>
              <a:rPr lang="sl-SI" dirty="0" err="1" smtClean="0"/>
              <a:t>koji</a:t>
            </a:r>
            <a:r>
              <a:rPr lang="sl-SI" dirty="0" smtClean="0"/>
              <a:t> </a:t>
            </a:r>
            <a:r>
              <a:rPr lang="sl-SI" dirty="0" err="1" smtClean="0"/>
              <a:t>uključuju</a:t>
            </a:r>
            <a:r>
              <a:rPr lang="sl-SI" dirty="0" smtClean="0"/>
              <a:t> </a:t>
            </a:r>
            <a:r>
              <a:rPr lang="sl-SI" dirty="0" err="1" smtClean="0"/>
              <a:t>dobni</a:t>
            </a:r>
            <a:r>
              <a:rPr lang="sl-SI" dirty="0" smtClean="0"/>
              <a:t>, spolni i </a:t>
            </a:r>
            <a:r>
              <a:rPr lang="sl-SI" dirty="0" err="1" smtClean="0"/>
              <a:t>obrazovni</a:t>
            </a:r>
            <a:r>
              <a:rPr lang="sl-SI" dirty="0" smtClean="0"/>
              <a:t> </a:t>
            </a:r>
            <a:r>
              <a:rPr lang="sl-SI" dirty="0" err="1" smtClean="0"/>
              <a:t>sustav</a:t>
            </a:r>
            <a:r>
              <a:rPr lang="sl-SI" dirty="0" smtClean="0"/>
              <a:t> </a:t>
            </a:r>
            <a:r>
              <a:rPr lang="sl-SI" dirty="0" err="1" smtClean="0"/>
              <a:t>stanovništva</a:t>
            </a:r>
            <a:r>
              <a:rPr lang="sl-SI" dirty="0" smtClean="0"/>
              <a:t>, </a:t>
            </a:r>
            <a:r>
              <a:rPr lang="sl-SI" dirty="0"/>
              <a:t>aktivnost, migracije, </a:t>
            </a:r>
            <a:r>
              <a:rPr lang="sl-SI" dirty="0" err="1" smtClean="0"/>
              <a:t>stambene</a:t>
            </a:r>
            <a:r>
              <a:rPr lang="sl-SI" dirty="0" smtClean="0"/>
              <a:t> </a:t>
            </a:r>
            <a:r>
              <a:rPr lang="sl-SI" dirty="0" err="1" smtClean="0"/>
              <a:t>uvjete</a:t>
            </a:r>
            <a:r>
              <a:rPr lang="sl-SI" dirty="0" smtClean="0"/>
              <a:t>, </a:t>
            </a:r>
            <a:r>
              <a:rPr lang="sl-SI" dirty="0" err="1" smtClean="0"/>
              <a:t>domaćinstva</a:t>
            </a:r>
            <a:r>
              <a:rPr lang="sl-SI" dirty="0" smtClean="0"/>
              <a:t>, </a:t>
            </a:r>
            <a:r>
              <a:rPr lang="sl-SI" dirty="0" err="1" smtClean="0"/>
              <a:t>povećanje</a:t>
            </a:r>
            <a:r>
              <a:rPr lang="sl-SI" dirty="0" smtClean="0"/>
              <a:t> </a:t>
            </a:r>
            <a:r>
              <a:rPr lang="sl-SI" dirty="0" err="1" smtClean="0"/>
              <a:t>stanovništva</a:t>
            </a:r>
            <a:r>
              <a:rPr lang="sl-SI" dirty="0" smtClean="0"/>
              <a:t> itd.,</a:t>
            </a:r>
            <a:endParaRPr lang="sl-SI" dirty="0"/>
          </a:p>
          <a:p>
            <a:pPr lvl="0"/>
            <a:r>
              <a:rPr lang="sl-SI" dirty="0" err="1" smtClean="0"/>
              <a:t>podaci</a:t>
            </a:r>
            <a:r>
              <a:rPr lang="sl-SI" dirty="0" smtClean="0"/>
              <a:t> </a:t>
            </a:r>
            <a:r>
              <a:rPr lang="sl-SI" dirty="0"/>
              <a:t>GURS </a:t>
            </a:r>
            <a:r>
              <a:rPr lang="sl-SI" dirty="0" smtClean="0"/>
              <a:t>i </a:t>
            </a:r>
            <a:r>
              <a:rPr lang="sl-SI" dirty="0"/>
              <a:t>UIRS pa </a:t>
            </a:r>
            <a:r>
              <a:rPr lang="sl-SI" dirty="0" err="1" smtClean="0"/>
              <a:t>uključuju</a:t>
            </a:r>
            <a:r>
              <a:rPr lang="sl-SI" dirty="0" smtClean="0"/>
              <a:t> </a:t>
            </a:r>
            <a:r>
              <a:rPr lang="sl-SI" dirty="0" err="1" smtClean="0"/>
              <a:t>različite</a:t>
            </a:r>
            <a:r>
              <a:rPr lang="sl-SI" dirty="0" smtClean="0"/>
              <a:t> podloge, </a:t>
            </a:r>
            <a:r>
              <a:rPr lang="sl-SI" dirty="0" err="1" smtClean="0"/>
              <a:t>Registar</a:t>
            </a:r>
            <a:r>
              <a:rPr lang="sl-SI" dirty="0" smtClean="0"/>
              <a:t> prostornih </a:t>
            </a:r>
            <a:r>
              <a:rPr lang="sl-SI" dirty="0" err="1" smtClean="0"/>
              <a:t>jedinica</a:t>
            </a:r>
            <a:r>
              <a:rPr lang="sl-SI" dirty="0" smtClean="0"/>
              <a:t> itd.  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99760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Slovenske </a:t>
            </a:r>
            <a:r>
              <a:rPr lang="sl-SI" b="1" dirty="0" smtClean="0"/>
              <a:t>narodne </a:t>
            </a:r>
            <a:r>
              <a:rPr lang="sl-SI" b="1" dirty="0"/>
              <a:t>knjižnice </a:t>
            </a:r>
            <a:r>
              <a:rPr lang="sl-SI" b="1" dirty="0" err="1" smtClean="0"/>
              <a:t>kao</a:t>
            </a:r>
            <a:r>
              <a:rPr lang="sl-SI" b="1" dirty="0" smtClean="0"/>
              <a:t> </a:t>
            </a:r>
            <a:r>
              <a:rPr lang="sl-SI" b="1" dirty="0" err="1" smtClean="0"/>
              <a:t>treći</a:t>
            </a:r>
            <a:r>
              <a:rPr lang="sl-SI" b="1" dirty="0" smtClean="0"/>
              <a:t> </a:t>
            </a:r>
            <a:r>
              <a:rPr lang="sl-SI" b="1" dirty="0"/>
              <a:t>prostor za </a:t>
            </a:r>
            <a:r>
              <a:rPr lang="sl-SI" b="1" dirty="0" err="1" smtClean="0"/>
              <a:t>sve</a:t>
            </a:r>
            <a:r>
              <a:rPr lang="sl-SI" b="1" dirty="0" smtClean="0"/>
              <a:t> </a:t>
            </a:r>
            <a:r>
              <a:rPr lang="sl-SI" b="1" dirty="0"/>
              <a:t>generacije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2060848"/>
            <a:ext cx="8229600" cy="4525963"/>
          </a:xfrm>
        </p:spPr>
        <p:txBody>
          <a:bodyPr/>
          <a:lstStyle/>
          <a:p>
            <a:r>
              <a:rPr lang="sl-SI" dirty="0" err="1" smtClean="0"/>
              <a:t>educiraju</a:t>
            </a:r>
            <a:r>
              <a:rPr lang="sl-SI" dirty="0" smtClean="0"/>
              <a:t> </a:t>
            </a:r>
            <a:r>
              <a:rPr lang="sl-SI" dirty="0" err="1" smtClean="0"/>
              <a:t>čitatelje</a:t>
            </a:r>
            <a:r>
              <a:rPr lang="sl-SI" dirty="0" smtClean="0"/>
              <a:t> i </a:t>
            </a:r>
            <a:r>
              <a:rPr lang="sl-SI" dirty="0" err="1" smtClean="0"/>
              <a:t>razvijaju</a:t>
            </a:r>
            <a:r>
              <a:rPr lang="sl-SI" dirty="0" smtClean="0"/>
              <a:t> </a:t>
            </a:r>
            <a:r>
              <a:rPr lang="sl-SI" dirty="0" err="1" smtClean="0"/>
              <a:t>kuturnu</a:t>
            </a:r>
            <a:r>
              <a:rPr lang="sl-SI" dirty="0" smtClean="0"/>
              <a:t> </a:t>
            </a:r>
            <a:r>
              <a:rPr lang="sl-SI" dirty="0" err="1" smtClean="0"/>
              <a:t>svijest</a:t>
            </a:r>
            <a:r>
              <a:rPr lang="sl-SI" dirty="0" smtClean="0"/>
              <a:t> </a:t>
            </a:r>
            <a:r>
              <a:rPr lang="sl-SI" dirty="0" err="1" smtClean="0"/>
              <a:t>kroz</a:t>
            </a:r>
            <a:r>
              <a:rPr lang="sl-SI" dirty="0" smtClean="0"/>
              <a:t> razne </a:t>
            </a:r>
            <a:r>
              <a:rPr lang="sl-SI" dirty="0" err="1" smtClean="0"/>
              <a:t>događaje</a:t>
            </a:r>
            <a:r>
              <a:rPr lang="sl-SI" dirty="0" smtClean="0"/>
              <a:t>, </a:t>
            </a:r>
            <a:r>
              <a:rPr lang="sl-SI" dirty="0" err="1" smtClean="0"/>
              <a:t>predstavljaju</a:t>
            </a:r>
            <a:r>
              <a:rPr lang="sl-SI" dirty="0" smtClean="0"/>
              <a:t> </a:t>
            </a:r>
            <a:r>
              <a:rPr lang="sl-SI" dirty="0" err="1" smtClean="0"/>
              <a:t>okruženje</a:t>
            </a:r>
            <a:r>
              <a:rPr lang="sl-SI" dirty="0" smtClean="0"/>
              <a:t> u </a:t>
            </a:r>
            <a:r>
              <a:rPr lang="sl-SI" dirty="0" err="1" smtClean="0"/>
              <a:t>kojem</a:t>
            </a:r>
            <a:r>
              <a:rPr lang="sl-SI" dirty="0" smtClean="0"/>
              <a:t> se </a:t>
            </a:r>
            <a:r>
              <a:rPr lang="sl-SI" dirty="0" err="1" smtClean="0"/>
              <a:t>korisnici</a:t>
            </a:r>
            <a:r>
              <a:rPr lang="sl-SI" dirty="0" smtClean="0"/>
              <a:t> i </a:t>
            </a:r>
            <a:r>
              <a:rPr lang="sl-SI" dirty="0" err="1" smtClean="0"/>
              <a:t>šira</a:t>
            </a:r>
            <a:r>
              <a:rPr lang="sl-SI" dirty="0" smtClean="0"/>
              <a:t> javnost </a:t>
            </a:r>
            <a:r>
              <a:rPr lang="sl-SI" dirty="0" err="1" smtClean="0"/>
              <a:t>upoznaje</a:t>
            </a:r>
            <a:r>
              <a:rPr lang="sl-SI" dirty="0" smtClean="0"/>
              <a:t> </a:t>
            </a:r>
            <a:r>
              <a:rPr lang="sl-SI" dirty="0"/>
              <a:t>s novim </a:t>
            </a:r>
            <a:r>
              <a:rPr lang="sl-SI" dirty="0" err="1" smtClean="0"/>
              <a:t>aktivnostima</a:t>
            </a:r>
            <a:r>
              <a:rPr lang="sl-SI" dirty="0" smtClean="0"/>
              <a:t>, </a:t>
            </a:r>
            <a:r>
              <a:rPr lang="sl-SI" dirty="0" err="1" smtClean="0"/>
              <a:t>vještinama</a:t>
            </a:r>
            <a:r>
              <a:rPr lang="sl-SI" dirty="0" smtClean="0"/>
              <a:t> </a:t>
            </a:r>
            <a:r>
              <a:rPr lang="sl-SI" dirty="0"/>
              <a:t>i </a:t>
            </a:r>
            <a:r>
              <a:rPr lang="sl-SI" dirty="0" smtClean="0"/>
              <a:t>uslugama.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57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75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/>
              <a:t>Slovenske splošne knjižnice kot tretji prostor za vse generacije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b="1" dirty="0" smtClean="0"/>
          </a:p>
          <a:p>
            <a:endParaRPr lang="sl-SI" b="1" dirty="0"/>
          </a:p>
          <a:p>
            <a:endParaRPr lang="sl-SI" b="1" dirty="0" smtClean="0"/>
          </a:p>
          <a:p>
            <a:endParaRPr lang="sl-SI" b="1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sz="12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sz="12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sz="1200" dirty="0"/>
          </a:p>
          <a:p>
            <a:pPr marL="0" indent="0">
              <a:buNone/>
            </a:pPr>
            <a:r>
              <a:rPr lang="sl-SI" sz="1200" dirty="0" smtClean="0"/>
              <a:t>                            </a:t>
            </a:r>
          </a:p>
          <a:p>
            <a:pPr marL="0" indent="0">
              <a:buNone/>
            </a:pPr>
            <a:r>
              <a:rPr lang="sl-SI" sz="1200" dirty="0"/>
              <a:t> </a:t>
            </a:r>
            <a:r>
              <a:rPr lang="sl-SI" sz="1200" dirty="0" smtClean="0"/>
              <a:t>                               Zaključek bralne značke za odrasle</a:t>
            </a:r>
          </a:p>
          <a:p>
            <a:pPr marL="0" indent="0">
              <a:buNone/>
            </a:pPr>
            <a:r>
              <a:rPr lang="sl-SI" sz="1200" dirty="0"/>
              <a:t> </a:t>
            </a:r>
            <a:r>
              <a:rPr lang="sl-SI" sz="1200" dirty="0" smtClean="0"/>
              <a:t>                               (vir </a:t>
            </a:r>
            <a:r>
              <a:rPr lang="sl-SI" sz="1200" dirty="0"/>
              <a:t>slike KOK Ravne)</a:t>
            </a: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53536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81" y="3068960"/>
            <a:ext cx="4040855" cy="269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211960" y="2276872"/>
            <a:ext cx="386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+mn-lt"/>
              </a:rPr>
              <a:t>Tečaj digitalne fotografije v KOK Ravne (vir slike KOK Ravne)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619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529117" cy="3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292080" y="1124744"/>
            <a:ext cx="2161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Knjižnica v Ajdovščini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683569" y="4268280"/>
            <a:ext cx="3600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bg1"/>
                </a:solidFill>
                <a:latin typeface="+mn-lt"/>
              </a:rPr>
              <a:t>S projektom želimo na zabaven, aktualen in kvaliteten način promovirati in širiti bralno kulturo, skozi knjigo širše kulturno povezovati in izobraževati, spodbujati in oblikovati </a:t>
            </a:r>
            <a:r>
              <a:rPr lang="sl-SI" sz="1600" i="1" dirty="0" err="1">
                <a:solidFill>
                  <a:schemeClr val="bg1"/>
                </a:solidFill>
                <a:latin typeface="+mn-lt"/>
              </a:rPr>
              <a:t>vseživljenske</a:t>
            </a:r>
            <a:r>
              <a:rPr lang="sl-SI" sz="1600" i="1" dirty="0">
                <a:solidFill>
                  <a:schemeClr val="bg1"/>
                </a:solidFill>
                <a:latin typeface="+mn-lt"/>
              </a:rPr>
              <a:t> bralne navade, spodbujati kritično mišljenje ter zagotoviti višjo bralno sposobnost </a:t>
            </a:r>
            <a:r>
              <a:rPr lang="sl-SI" sz="1600" i="1" dirty="0" smtClean="0">
                <a:solidFill>
                  <a:schemeClr val="bg1"/>
                </a:solidFill>
                <a:latin typeface="+mn-lt"/>
              </a:rPr>
              <a:t>mladih.</a:t>
            </a:r>
          </a:p>
          <a:p>
            <a:pPr algn="r"/>
            <a:r>
              <a:rPr lang="sl-SI" sz="1600" dirty="0" smtClean="0">
                <a:solidFill>
                  <a:schemeClr val="bg1"/>
                </a:solidFill>
                <a:latin typeface="+mn-lt"/>
              </a:rPr>
              <a:t>Knjižnica v Novem mestu</a:t>
            </a:r>
            <a:endParaRPr lang="sl-SI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86326"/>
            <a:ext cx="4653704" cy="349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25691"/>
            <a:ext cx="260985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0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Knjižnica </a:t>
            </a:r>
            <a:r>
              <a:rPr lang="sl-SI" dirty="0" smtClean="0"/>
              <a:t>– 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 err="1" smtClean="0"/>
              <a:t>životni</a:t>
            </a:r>
            <a:r>
              <a:rPr lang="sl-SI" dirty="0" smtClean="0"/>
              <a:t> </a:t>
            </a:r>
            <a:r>
              <a:rPr lang="sl-SI" dirty="0"/>
              <a:t>prostor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neformalan</a:t>
            </a:r>
            <a:r>
              <a:rPr lang="sl-SI" dirty="0"/>
              <a:t>, </a:t>
            </a:r>
            <a:r>
              <a:rPr lang="sl-SI" dirty="0" err="1" smtClean="0"/>
              <a:t>neutralan</a:t>
            </a:r>
            <a:r>
              <a:rPr lang="sl-SI" dirty="0" smtClean="0"/>
              <a:t> </a:t>
            </a:r>
            <a:r>
              <a:rPr lang="sl-SI" dirty="0"/>
              <a:t>prostor, </a:t>
            </a:r>
            <a:endParaRPr lang="sl-SI" dirty="0" smtClean="0"/>
          </a:p>
          <a:p>
            <a:r>
              <a:rPr lang="sl-SI" dirty="0" smtClean="0"/>
              <a:t>druženje, razvijanje </a:t>
            </a:r>
            <a:r>
              <a:rPr lang="sl-SI" dirty="0"/>
              <a:t>socialne interakcije, </a:t>
            </a:r>
            <a:r>
              <a:rPr lang="sl-SI" dirty="0" smtClean="0"/>
              <a:t>prijateljskih veza, </a:t>
            </a:r>
          </a:p>
          <a:p>
            <a:r>
              <a:rPr lang="sl-SI" dirty="0" smtClean="0"/>
              <a:t>prostor </a:t>
            </a:r>
            <a:r>
              <a:rPr lang="sl-SI" dirty="0"/>
              <a:t>za </a:t>
            </a:r>
            <a:r>
              <a:rPr lang="sl-SI" dirty="0" err="1" smtClean="0"/>
              <a:t>rasprave</a:t>
            </a:r>
            <a:r>
              <a:rPr lang="sl-SI" dirty="0" smtClean="0"/>
              <a:t>, </a:t>
            </a:r>
          </a:p>
          <a:p>
            <a:r>
              <a:rPr lang="sl-SI" dirty="0" err="1"/>
              <a:t>d</a:t>
            </a:r>
            <a:r>
              <a:rPr lang="sl-SI" dirty="0" err="1" smtClean="0"/>
              <a:t>omaći</a:t>
            </a:r>
            <a:r>
              <a:rPr lang="sl-SI" dirty="0" smtClean="0"/>
              <a:t> </a:t>
            </a:r>
            <a:r>
              <a:rPr lang="sl-SI" dirty="0" err="1" smtClean="0"/>
              <a:t>ugođaj</a:t>
            </a:r>
            <a:r>
              <a:rPr lang="sl-SI" dirty="0" smtClean="0"/>
              <a:t>, </a:t>
            </a:r>
            <a:r>
              <a:rPr lang="sl-SI" dirty="0"/>
              <a:t>povezanost, </a:t>
            </a:r>
            <a:r>
              <a:rPr lang="sl-SI" dirty="0" err="1" smtClean="0"/>
              <a:t>poticanje</a:t>
            </a:r>
            <a:endParaRPr lang="sl-SI" dirty="0" smtClean="0"/>
          </a:p>
          <a:p>
            <a:r>
              <a:rPr lang="sl-SI" dirty="0" smtClean="0"/>
              <a:t>druženje </a:t>
            </a:r>
            <a:r>
              <a:rPr lang="sl-SI" dirty="0" err="1" smtClean="0"/>
              <a:t>umjesto</a:t>
            </a:r>
            <a:r>
              <a:rPr lang="sl-SI" dirty="0" smtClean="0"/>
              <a:t> izoliranosti. </a:t>
            </a:r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027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662"/>
            <a:ext cx="4248472" cy="3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90" y="3573016"/>
            <a:ext cx="4510811" cy="300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90719" y="5706835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Z nami po znanje, knjižnica v Tolminu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4932040" y="2213865"/>
            <a:ext cx="274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  <a:latin typeface="+mn-lt"/>
              </a:rPr>
              <a:t>Atrij, Knjižnica v Novi Gorici</a:t>
            </a:r>
          </a:p>
        </p:txBody>
      </p:sp>
    </p:spTree>
    <p:extLst>
      <p:ext uri="{BB962C8B-B14F-4D97-AF65-F5344CB8AC3E}">
        <p14:creationId xmlns:p14="http://schemas.microsoft.com/office/powerpoint/2010/main" val="13169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288365" cy="246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827047" y="332656"/>
            <a:ext cx="357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Šahovski dvoboj, knjižnica v Tolminu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4320480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5123771" y="4201632"/>
            <a:ext cx="385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  <a:latin typeface="+mn-lt"/>
              </a:rPr>
              <a:t>Poletavci</a:t>
            </a:r>
            <a:r>
              <a:rPr lang="sl-SI" dirty="0" smtClean="0">
                <a:solidFill>
                  <a:schemeClr val="bg1"/>
                </a:solidFill>
                <a:latin typeface="+mn-lt"/>
              </a:rPr>
              <a:t> mladi bralci,  </a:t>
            </a:r>
          </a:p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knjižnica v Ljubljani</a:t>
            </a:r>
          </a:p>
          <a:p>
            <a:r>
              <a:rPr lang="sl-SI" sz="1200" dirty="0">
                <a:latin typeface="+mn-lt"/>
                <a:hlinkClick r:id="rId4"/>
              </a:rPr>
              <a:t>http://www.mklj.si/aktualno/item/2408-dan-po-poletavcih</a:t>
            </a:r>
            <a:endParaRPr lang="sl-SI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4988365" y="5867979"/>
            <a:ext cx="41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Kamra – zbiranje spominov na I. svetovno </a:t>
            </a:r>
          </a:p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Vojno, knjižnica v Tolminu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76" y="980727"/>
            <a:ext cx="4747615" cy="316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3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4107250" cy="273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006842" y="124007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Medkulturno sodelovanje: makedonski večer v knjižnici Celje (makedonske jedi)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67" y="3212976"/>
            <a:ext cx="4464496" cy="29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1439606" y="4672376"/>
            <a:ext cx="2989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Poletni večeri: </a:t>
            </a:r>
          </a:p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Celjski plesni orkester </a:t>
            </a:r>
            <a:r>
              <a:rPr lang="sl-SI" i="1" dirty="0" smtClean="0">
                <a:solidFill>
                  <a:schemeClr val="bg1"/>
                </a:solidFill>
                <a:latin typeface="+mn-lt"/>
              </a:rPr>
              <a:t>„Žabe“</a:t>
            </a:r>
          </a:p>
          <a:p>
            <a:r>
              <a:rPr lang="sl-SI" dirty="0" smtClean="0">
                <a:solidFill>
                  <a:schemeClr val="bg1"/>
                </a:solidFill>
                <a:latin typeface="+mn-lt"/>
              </a:rPr>
              <a:t>v knjižnici Celje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9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2" y="367471"/>
            <a:ext cx="5223412" cy="348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960"/>
            <a:ext cx="5328592" cy="3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611560" y="4614324"/>
            <a:ext cx="277670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latin typeface="+mn-lt"/>
              </a:rPr>
              <a:t>Zbiranje </a:t>
            </a:r>
            <a:r>
              <a:rPr lang="sl-SI" sz="1400" dirty="0">
                <a:solidFill>
                  <a:schemeClr val="bg1"/>
                </a:solidFill>
                <a:latin typeface="+mn-lt"/>
              </a:rPr>
              <a:t>spominov za portal Kamra in </a:t>
            </a:r>
            <a:r>
              <a:rPr lang="sl-SI" sz="1400" dirty="0" err="1">
                <a:solidFill>
                  <a:schemeClr val="bg1"/>
                </a:solidFill>
                <a:latin typeface="+mn-lt"/>
              </a:rPr>
              <a:t>Europeano</a:t>
            </a:r>
            <a:endParaRPr lang="sl-SI" sz="1400" dirty="0">
              <a:solidFill>
                <a:schemeClr val="bg1"/>
              </a:solidFill>
              <a:latin typeface="+mn-lt"/>
            </a:endParaRPr>
          </a:p>
          <a:p>
            <a:endParaRPr lang="sl-SI" sz="1400" dirty="0" smtClean="0">
              <a:solidFill>
                <a:schemeClr val="bg1"/>
              </a:solidFill>
              <a:latin typeface="+mn-lt"/>
            </a:endParaRPr>
          </a:p>
          <a:p>
            <a:endParaRPr lang="sl-SI" sz="1400" dirty="0">
              <a:solidFill>
                <a:schemeClr val="bg1"/>
              </a:solidFill>
              <a:latin typeface="+mn-lt"/>
            </a:endParaRPr>
          </a:p>
          <a:p>
            <a:endParaRPr lang="sl-SI" sz="1400" dirty="0" smtClean="0">
              <a:solidFill>
                <a:schemeClr val="bg1"/>
              </a:solidFill>
              <a:latin typeface="+mn-lt"/>
            </a:endParaRPr>
          </a:p>
          <a:p>
            <a:r>
              <a:rPr lang="sl-SI" sz="1400" dirty="0" smtClean="0">
                <a:solidFill>
                  <a:schemeClr val="bg1"/>
                </a:solidFill>
                <a:latin typeface="+mn-lt"/>
              </a:rPr>
              <a:t>Ob 100-letnici gasilstva – </a:t>
            </a:r>
          </a:p>
          <a:p>
            <a:r>
              <a:rPr lang="sl-SI" sz="1400" dirty="0" smtClean="0">
                <a:solidFill>
                  <a:schemeClr val="bg1"/>
                </a:solidFill>
                <a:latin typeface="+mn-lt"/>
              </a:rPr>
              <a:t>razstava in prireditev</a:t>
            </a:r>
            <a:endParaRPr lang="sl-SI" sz="1400" dirty="0">
              <a:solidFill>
                <a:schemeClr val="bg1"/>
              </a:solidFill>
              <a:latin typeface="+mn-lt"/>
            </a:endParaRPr>
          </a:p>
          <a:p>
            <a:r>
              <a:rPr lang="sl-SI" sz="1200" dirty="0" smtClean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6" name="Desna puščica 5"/>
          <p:cNvSpPr/>
          <p:nvPr/>
        </p:nvSpPr>
        <p:spPr>
          <a:xfrm>
            <a:off x="2771800" y="58438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uščica dol 6"/>
          <p:cNvSpPr/>
          <p:nvPr/>
        </p:nvSpPr>
        <p:spPr>
          <a:xfrm>
            <a:off x="1115616" y="366199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5471592" y="1375901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>
                <a:solidFill>
                  <a:schemeClr val="bg1"/>
                </a:solidFill>
              </a:rPr>
              <a:t>sodelovanje z lokalnim okoljem </a:t>
            </a:r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v </a:t>
            </a:r>
            <a:r>
              <a:rPr lang="sl-SI" dirty="0">
                <a:solidFill>
                  <a:schemeClr val="bg1"/>
                </a:solidFill>
              </a:rPr>
              <a:t>knjižnici Celje</a:t>
            </a:r>
          </a:p>
        </p:txBody>
      </p:sp>
    </p:spTree>
    <p:extLst>
      <p:ext uri="{BB962C8B-B14F-4D97-AF65-F5344CB8AC3E}">
        <p14:creationId xmlns:p14="http://schemas.microsoft.com/office/powerpoint/2010/main" val="19788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/>
              <a:t>Slovenske </a:t>
            </a:r>
            <a:r>
              <a:rPr lang="sl-SI" sz="2400" b="1" dirty="0" smtClean="0"/>
              <a:t>narodne </a:t>
            </a:r>
            <a:r>
              <a:rPr lang="sl-SI" sz="2400" b="1" dirty="0"/>
              <a:t>knjižnice </a:t>
            </a:r>
            <a:r>
              <a:rPr lang="sl-SI" sz="2400" b="1" dirty="0" smtClean="0"/>
              <a:t>kao </a:t>
            </a:r>
            <a:r>
              <a:rPr lang="sl-SI" sz="2400" b="1" dirty="0" err="1" smtClean="0"/>
              <a:t>treći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životni</a:t>
            </a:r>
            <a:r>
              <a:rPr lang="sl-SI" sz="2400" b="1" smtClean="0"/>
              <a:t> prostor </a:t>
            </a:r>
            <a:r>
              <a:rPr lang="sl-SI" sz="2400" b="1" dirty="0"/>
              <a:t>za </a:t>
            </a:r>
            <a:r>
              <a:rPr lang="sl-SI" sz="2400" b="1" dirty="0" err="1" smtClean="0"/>
              <a:t>sve</a:t>
            </a:r>
            <a:r>
              <a:rPr lang="sl-SI" sz="2400" b="1" dirty="0" smtClean="0"/>
              <a:t> </a:t>
            </a:r>
            <a:r>
              <a:rPr lang="sl-SI" sz="2400" b="1" dirty="0"/>
              <a:t>generacije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Knjižnice </a:t>
            </a:r>
            <a:r>
              <a:rPr lang="sl-SI" dirty="0" err="1" smtClean="0"/>
              <a:t>pružaju</a:t>
            </a:r>
            <a:r>
              <a:rPr lang="sl-SI" dirty="0" smtClean="0"/>
              <a:t> </a:t>
            </a:r>
            <a:r>
              <a:rPr lang="sl-SI" dirty="0" err="1" smtClean="0"/>
              <a:t>korisnicima</a:t>
            </a:r>
            <a:r>
              <a:rPr lang="sl-SI" dirty="0" smtClean="0"/>
              <a:t> </a:t>
            </a:r>
            <a:r>
              <a:rPr lang="sl-SI" dirty="0" err="1" smtClean="0"/>
              <a:t>korištenje</a:t>
            </a:r>
            <a:r>
              <a:rPr lang="sl-SI" dirty="0" smtClean="0"/>
              <a:t> prostora, </a:t>
            </a:r>
            <a:r>
              <a:rPr lang="sl-SI" dirty="0" err="1" smtClean="0"/>
              <a:t>tehničko</a:t>
            </a:r>
            <a:r>
              <a:rPr lang="sl-SI" dirty="0" smtClean="0"/>
              <a:t>- tehnološke i </a:t>
            </a:r>
            <a:r>
              <a:rPr lang="sl-SI" dirty="0"/>
              <a:t>komunikacijske </a:t>
            </a:r>
            <a:r>
              <a:rPr lang="sl-SI" dirty="0" err="1" smtClean="0"/>
              <a:t>mogućnosti</a:t>
            </a:r>
            <a:r>
              <a:rPr lang="sl-SI" dirty="0" smtClean="0"/>
              <a:t>, </a:t>
            </a:r>
            <a:r>
              <a:rPr lang="sl-SI" dirty="0" err="1" smtClean="0"/>
              <a:t>kompetentan</a:t>
            </a:r>
            <a:r>
              <a:rPr lang="sl-SI" dirty="0" smtClean="0"/>
              <a:t> kadar, </a:t>
            </a:r>
            <a:r>
              <a:rPr lang="sl-SI" dirty="0" err="1" smtClean="0"/>
              <a:t>nenametljivost</a:t>
            </a:r>
            <a:r>
              <a:rPr lang="sl-SI" dirty="0" smtClean="0"/>
              <a:t>, privatnost i </a:t>
            </a:r>
            <a:r>
              <a:rPr lang="sl-SI" dirty="0" err="1" smtClean="0"/>
              <a:t>društvenost</a:t>
            </a:r>
            <a:r>
              <a:rPr lang="sl-SI" dirty="0" smtClean="0"/>
              <a:t> te </a:t>
            </a:r>
            <a:r>
              <a:rPr lang="sl-SI" dirty="0" err="1" smtClean="0"/>
              <a:t>dovoljno</a:t>
            </a:r>
            <a:r>
              <a:rPr lang="sl-SI" dirty="0" smtClean="0"/>
              <a:t> udobnosti za </a:t>
            </a:r>
            <a:r>
              <a:rPr lang="sl-SI" dirty="0" err="1" smtClean="0"/>
              <a:t>sve</a:t>
            </a:r>
            <a:r>
              <a:rPr lang="sl-SI" dirty="0" smtClean="0"/>
              <a:t>. 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64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11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/>
              <a:t>Slovenske splošne knjižnice </a:t>
            </a:r>
            <a:r>
              <a:rPr lang="sl-SI" sz="2400" b="1" dirty="0" err="1" smtClean="0"/>
              <a:t>kao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treći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životni</a:t>
            </a:r>
            <a:r>
              <a:rPr lang="sl-SI" sz="2400" b="1" dirty="0" smtClean="0"/>
              <a:t> </a:t>
            </a:r>
            <a:r>
              <a:rPr lang="sl-SI" sz="2400" b="1" dirty="0"/>
              <a:t>prostor za </a:t>
            </a:r>
            <a:r>
              <a:rPr lang="sl-SI" sz="2400" b="1" dirty="0" err="1" smtClean="0"/>
              <a:t>sve</a:t>
            </a:r>
            <a:r>
              <a:rPr lang="sl-SI" sz="2400" b="1" dirty="0" smtClean="0"/>
              <a:t> </a:t>
            </a:r>
            <a:r>
              <a:rPr lang="sl-SI" sz="2400" b="1" dirty="0"/>
              <a:t>generacije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Svjesne</a:t>
            </a:r>
            <a:r>
              <a:rPr lang="sl-SI" dirty="0" smtClean="0"/>
              <a:t> </a:t>
            </a:r>
            <a:r>
              <a:rPr lang="sl-SI" dirty="0" err="1" smtClean="0"/>
              <a:t>su</a:t>
            </a:r>
            <a:r>
              <a:rPr lang="sl-SI" dirty="0" smtClean="0"/>
              <a:t> važnosti svoje </a:t>
            </a:r>
            <a:r>
              <a:rPr lang="sl-SI" dirty="0" err="1" smtClean="0"/>
              <a:t>središnje</a:t>
            </a:r>
            <a:r>
              <a:rPr lang="sl-SI" dirty="0" smtClean="0"/>
              <a:t> </a:t>
            </a:r>
            <a:r>
              <a:rPr lang="sl-SI" dirty="0" err="1"/>
              <a:t>u</a:t>
            </a:r>
            <a:r>
              <a:rPr lang="sl-SI" dirty="0" err="1" smtClean="0"/>
              <a:t>loge</a:t>
            </a:r>
            <a:r>
              <a:rPr lang="sl-SI" dirty="0" smtClean="0"/>
              <a:t> </a:t>
            </a:r>
            <a:r>
              <a:rPr lang="sl-SI" dirty="0"/>
              <a:t>u</a:t>
            </a:r>
            <a:r>
              <a:rPr lang="sl-SI" dirty="0" smtClean="0"/>
              <a:t> </a:t>
            </a:r>
            <a:r>
              <a:rPr lang="sl-SI" dirty="0" err="1" smtClean="0"/>
              <a:t>neposrednoj</a:t>
            </a:r>
            <a:r>
              <a:rPr lang="sl-SI" dirty="0" smtClean="0"/>
              <a:t> i </a:t>
            </a:r>
            <a:r>
              <a:rPr lang="sl-SI" dirty="0" err="1" smtClean="0"/>
              <a:t>široj</a:t>
            </a:r>
            <a:r>
              <a:rPr lang="sl-SI" dirty="0" smtClean="0"/>
              <a:t> </a:t>
            </a:r>
            <a:r>
              <a:rPr lang="sl-SI" dirty="0" err="1" smtClean="0"/>
              <a:t>zajednici</a:t>
            </a:r>
            <a:r>
              <a:rPr lang="sl-SI" dirty="0" smtClean="0"/>
              <a:t>, </a:t>
            </a:r>
          </a:p>
          <a:p>
            <a:r>
              <a:rPr lang="sl-SI" dirty="0" smtClean="0"/>
              <a:t>Centri </a:t>
            </a:r>
            <a:r>
              <a:rPr lang="sl-SI" dirty="0" err="1" smtClean="0"/>
              <a:t>su</a:t>
            </a:r>
            <a:r>
              <a:rPr lang="sl-SI" dirty="0" smtClean="0"/>
              <a:t> od važnih društvenih, </a:t>
            </a:r>
            <a:r>
              <a:rPr lang="sl-SI" dirty="0" err="1" smtClean="0"/>
              <a:t>socijalnih</a:t>
            </a:r>
            <a:r>
              <a:rPr lang="sl-SI" dirty="0" smtClean="0"/>
              <a:t>, </a:t>
            </a:r>
            <a:r>
              <a:rPr lang="sl-SI" dirty="0"/>
              <a:t>kulturnih </a:t>
            </a:r>
            <a:r>
              <a:rPr lang="sl-SI" dirty="0" smtClean="0"/>
              <a:t>i </a:t>
            </a:r>
            <a:r>
              <a:rPr lang="sl-SI" dirty="0" err="1" smtClean="0"/>
              <a:t>obrazovnih</a:t>
            </a:r>
            <a:r>
              <a:rPr lang="sl-SI" dirty="0" smtClean="0"/>
              <a:t> </a:t>
            </a:r>
            <a:r>
              <a:rPr lang="sl-SI" dirty="0" err="1" smtClean="0"/>
              <a:t>događaja</a:t>
            </a:r>
            <a:r>
              <a:rPr lang="sl-SI" dirty="0" smtClean="0"/>
              <a:t>, </a:t>
            </a:r>
          </a:p>
          <a:p>
            <a:r>
              <a:rPr lang="sl-SI" dirty="0" err="1" smtClean="0"/>
              <a:t>predstavljaju</a:t>
            </a:r>
            <a:r>
              <a:rPr lang="sl-SI" dirty="0" smtClean="0"/>
              <a:t> </a:t>
            </a:r>
            <a:r>
              <a:rPr lang="sl-SI" dirty="0" err="1" smtClean="0"/>
              <a:t>opće</a:t>
            </a:r>
            <a:r>
              <a:rPr lang="sl-SI" dirty="0" smtClean="0"/>
              <a:t> </a:t>
            </a:r>
            <a:r>
              <a:rPr lang="sl-SI" dirty="0"/>
              <a:t>kulturno </a:t>
            </a:r>
            <a:r>
              <a:rPr lang="sl-SI" dirty="0" err="1" smtClean="0"/>
              <a:t>središte</a:t>
            </a:r>
            <a:r>
              <a:rPr lang="sl-SI" dirty="0" smtClean="0"/>
              <a:t> i </a:t>
            </a:r>
            <a:r>
              <a:rPr lang="sl-SI" dirty="0"/>
              <a:t>»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 err="1" smtClean="0"/>
              <a:t>životni</a:t>
            </a:r>
            <a:r>
              <a:rPr lang="sl-SI" dirty="0" smtClean="0"/>
              <a:t> </a:t>
            </a:r>
            <a:r>
              <a:rPr lang="sl-SI" dirty="0"/>
              <a:t>prostor« - prostor </a:t>
            </a:r>
            <a:r>
              <a:rPr lang="sl-SI" dirty="0" err="1" smtClean="0"/>
              <a:t>socijalnog</a:t>
            </a:r>
            <a:r>
              <a:rPr lang="sl-SI" dirty="0" smtClean="0"/>
              <a:t> </a:t>
            </a:r>
            <a:r>
              <a:rPr lang="sl-SI" dirty="0"/>
              <a:t>mreženja </a:t>
            </a:r>
            <a:r>
              <a:rPr lang="sl-SI" dirty="0" smtClean="0"/>
              <a:t>i </a:t>
            </a:r>
            <a:r>
              <a:rPr lang="sl-SI" dirty="0" err="1" smtClean="0"/>
              <a:t>neformalnog</a:t>
            </a:r>
            <a:r>
              <a:rPr lang="sl-SI" dirty="0" smtClean="0"/>
              <a:t> </a:t>
            </a:r>
            <a:r>
              <a:rPr lang="sl-SI" dirty="0" err="1" smtClean="0"/>
              <a:t>povezivanja</a:t>
            </a:r>
            <a:r>
              <a:rPr lang="sl-SI" dirty="0" smtClean="0"/>
              <a:t> </a:t>
            </a:r>
            <a:r>
              <a:rPr lang="sl-SI" dirty="0" err="1" smtClean="0"/>
              <a:t>različitih</a:t>
            </a:r>
            <a:r>
              <a:rPr lang="sl-SI" dirty="0" smtClean="0"/>
              <a:t> društvenih skupina.</a:t>
            </a:r>
            <a:endParaRPr lang="sl-SI" dirty="0"/>
          </a:p>
          <a:p>
            <a:endParaRPr lang="sl-SI" dirty="0" smtClean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65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48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/>
              <a:t>Slovenske splošne knjižnice </a:t>
            </a:r>
            <a:r>
              <a:rPr lang="sl-SI" sz="2400" b="1" dirty="0" err="1"/>
              <a:t>kao</a:t>
            </a:r>
            <a:r>
              <a:rPr lang="sl-SI" sz="2400" b="1" dirty="0"/>
              <a:t> </a:t>
            </a:r>
            <a:r>
              <a:rPr lang="sl-SI" sz="2400" b="1" dirty="0" err="1"/>
              <a:t>treći</a:t>
            </a:r>
            <a:r>
              <a:rPr lang="sl-SI" sz="2400" b="1" dirty="0"/>
              <a:t> </a:t>
            </a:r>
            <a:r>
              <a:rPr lang="sl-SI" sz="2400" b="1" dirty="0" err="1"/>
              <a:t>životni</a:t>
            </a:r>
            <a:r>
              <a:rPr lang="sl-SI" sz="2400" b="1" dirty="0"/>
              <a:t> prostor za </a:t>
            </a:r>
            <a:r>
              <a:rPr lang="sl-SI" sz="2400" b="1" dirty="0" err="1"/>
              <a:t>sve</a:t>
            </a:r>
            <a:r>
              <a:rPr lang="sl-SI" sz="2400" b="1" dirty="0"/>
              <a:t> generacije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Odgajaju</a:t>
            </a:r>
            <a:r>
              <a:rPr lang="sl-SI" dirty="0" smtClean="0"/>
              <a:t> </a:t>
            </a:r>
            <a:r>
              <a:rPr lang="sl-SI" dirty="0" err="1" smtClean="0"/>
              <a:t>čitatelje</a:t>
            </a:r>
            <a:r>
              <a:rPr lang="sl-SI" dirty="0" smtClean="0"/>
              <a:t> i </a:t>
            </a:r>
            <a:r>
              <a:rPr lang="sl-SI" dirty="0" err="1" smtClean="0"/>
              <a:t>razvijaju</a:t>
            </a:r>
            <a:r>
              <a:rPr lang="sl-SI" dirty="0" smtClean="0"/>
              <a:t> </a:t>
            </a:r>
            <a:r>
              <a:rPr lang="sl-SI" dirty="0" err="1" smtClean="0"/>
              <a:t>kulturnu</a:t>
            </a:r>
            <a:r>
              <a:rPr lang="sl-SI" dirty="0" smtClean="0"/>
              <a:t> </a:t>
            </a:r>
            <a:r>
              <a:rPr lang="sl-SI" dirty="0" err="1" smtClean="0"/>
              <a:t>svjest</a:t>
            </a:r>
            <a:r>
              <a:rPr lang="sl-SI" dirty="0" smtClean="0"/>
              <a:t> </a:t>
            </a:r>
            <a:r>
              <a:rPr lang="sl-SI" dirty="0" err="1" smtClean="0"/>
              <a:t>putem</a:t>
            </a:r>
            <a:r>
              <a:rPr lang="sl-SI" dirty="0" smtClean="0"/>
              <a:t> </a:t>
            </a:r>
            <a:r>
              <a:rPr lang="sl-SI" dirty="0" err="1" smtClean="0"/>
              <a:t>događaja</a:t>
            </a:r>
            <a:r>
              <a:rPr lang="sl-SI" dirty="0" smtClean="0"/>
              <a:t>, </a:t>
            </a:r>
            <a:r>
              <a:rPr lang="sl-SI" dirty="0" err="1" smtClean="0"/>
              <a:t>pretstavljaju</a:t>
            </a:r>
            <a:r>
              <a:rPr lang="sl-SI" dirty="0" smtClean="0"/>
              <a:t> </a:t>
            </a:r>
            <a:r>
              <a:rPr lang="sl-SI" dirty="0" err="1" smtClean="0"/>
              <a:t>sredinu</a:t>
            </a:r>
            <a:r>
              <a:rPr lang="sl-SI" dirty="0" smtClean="0"/>
              <a:t> u </a:t>
            </a:r>
            <a:r>
              <a:rPr lang="sl-SI" dirty="0" err="1" smtClean="0"/>
              <a:t>kojoj</a:t>
            </a:r>
            <a:r>
              <a:rPr lang="sl-SI" dirty="0" smtClean="0"/>
              <a:t> se </a:t>
            </a:r>
            <a:r>
              <a:rPr lang="sl-SI" dirty="0" err="1" smtClean="0"/>
              <a:t>korisnici</a:t>
            </a:r>
            <a:r>
              <a:rPr lang="sl-SI" dirty="0" smtClean="0"/>
              <a:t> i </a:t>
            </a:r>
            <a:r>
              <a:rPr lang="sl-SI" dirty="0" err="1" smtClean="0"/>
              <a:t>šira</a:t>
            </a:r>
            <a:r>
              <a:rPr lang="sl-SI" dirty="0" smtClean="0"/>
              <a:t> </a:t>
            </a:r>
            <a:r>
              <a:rPr lang="sl-SI" dirty="0"/>
              <a:t>javnost </a:t>
            </a:r>
            <a:r>
              <a:rPr lang="sl-SI" dirty="0" err="1" smtClean="0"/>
              <a:t>saznavaju</a:t>
            </a:r>
            <a:r>
              <a:rPr lang="sl-SI" dirty="0" smtClean="0"/>
              <a:t> s novim </a:t>
            </a:r>
            <a:r>
              <a:rPr lang="sl-SI" dirty="0" err="1" smtClean="0"/>
              <a:t>aktivnostima</a:t>
            </a:r>
            <a:r>
              <a:rPr lang="sl-SI" dirty="0" smtClean="0"/>
              <a:t>, </a:t>
            </a:r>
            <a:r>
              <a:rPr lang="sl-SI" dirty="0" err="1" smtClean="0"/>
              <a:t>vještinama</a:t>
            </a:r>
            <a:r>
              <a:rPr lang="sl-SI" dirty="0" smtClean="0"/>
              <a:t> i uslugama.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66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8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846158"/>
          </a:xfrm>
        </p:spPr>
        <p:txBody>
          <a:bodyPr/>
          <a:lstStyle/>
          <a:p>
            <a:r>
              <a:rPr lang="sl-SI" sz="2400" b="1" dirty="0"/>
              <a:t>Slovenske </a:t>
            </a:r>
            <a:r>
              <a:rPr lang="sl-SI" sz="2400" b="1" dirty="0" smtClean="0"/>
              <a:t>narodne </a:t>
            </a:r>
            <a:r>
              <a:rPr lang="sl-SI" sz="2400" b="1" dirty="0"/>
              <a:t>knjižnice </a:t>
            </a:r>
            <a:r>
              <a:rPr lang="sl-SI" sz="2400" b="1" dirty="0" err="1" smtClean="0"/>
              <a:t>kao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treći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životni</a:t>
            </a:r>
            <a:r>
              <a:rPr lang="sl-SI" sz="2400" b="1" dirty="0" smtClean="0"/>
              <a:t> </a:t>
            </a:r>
            <a:r>
              <a:rPr lang="sl-SI" sz="2400" b="1" dirty="0"/>
              <a:t>prostor za </a:t>
            </a:r>
            <a:r>
              <a:rPr lang="sl-SI" sz="2400" b="1" dirty="0" err="1" smtClean="0"/>
              <a:t>sve</a:t>
            </a:r>
            <a:r>
              <a:rPr lang="sl-SI" sz="2400" b="1" dirty="0" smtClean="0"/>
              <a:t> </a:t>
            </a:r>
            <a:r>
              <a:rPr lang="sl-SI" sz="2400" b="1" dirty="0"/>
              <a:t>generacije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err="1" smtClean="0"/>
              <a:t>Udružuju</a:t>
            </a:r>
            <a:r>
              <a:rPr lang="sl-SI" dirty="0" smtClean="0"/>
              <a:t>:</a:t>
            </a:r>
          </a:p>
          <a:p>
            <a:r>
              <a:rPr lang="sl-SI" dirty="0" smtClean="0"/>
              <a:t>važnost </a:t>
            </a:r>
            <a:r>
              <a:rPr lang="sl-SI" dirty="0" err="1" smtClean="0"/>
              <a:t>čitanja</a:t>
            </a:r>
            <a:r>
              <a:rPr lang="sl-SI" dirty="0" smtClean="0"/>
              <a:t> i </a:t>
            </a:r>
            <a:r>
              <a:rPr lang="sl-SI" dirty="0" err="1" smtClean="0"/>
              <a:t>stjecanja</a:t>
            </a:r>
            <a:r>
              <a:rPr lang="sl-SI" dirty="0" smtClean="0"/>
              <a:t> te </a:t>
            </a:r>
            <a:r>
              <a:rPr lang="sl-SI" dirty="0" err="1" smtClean="0"/>
              <a:t>prijenosa</a:t>
            </a:r>
            <a:r>
              <a:rPr lang="sl-SI" dirty="0" smtClean="0"/>
              <a:t> informacija </a:t>
            </a:r>
            <a:r>
              <a:rPr lang="sl-SI" dirty="0" err="1" smtClean="0"/>
              <a:t>sa</a:t>
            </a:r>
            <a:r>
              <a:rPr lang="sl-SI" dirty="0" smtClean="0"/>
              <a:t> </a:t>
            </a:r>
            <a:r>
              <a:rPr lang="sl-SI" dirty="0" err="1" smtClean="0"/>
              <a:t>ponudom</a:t>
            </a:r>
            <a:r>
              <a:rPr lang="sl-SI" dirty="0" smtClean="0"/>
              <a:t> </a:t>
            </a:r>
            <a:r>
              <a:rPr lang="sl-SI" dirty="0" err="1" smtClean="0"/>
              <a:t>svih</a:t>
            </a:r>
            <a:r>
              <a:rPr lang="sl-SI" dirty="0" smtClean="0"/>
              <a:t> vrsta knjižnične </a:t>
            </a:r>
            <a:r>
              <a:rPr lang="sl-SI" dirty="0" err="1" smtClean="0"/>
              <a:t>građe</a:t>
            </a:r>
            <a:r>
              <a:rPr lang="sl-SI" dirty="0" smtClean="0"/>
              <a:t> </a:t>
            </a:r>
            <a:r>
              <a:rPr lang="sl-SI" sz="2800" dirty="0" smtClean="0"/>
              <a:t>(nacionalno </a:t>
            </a:r>
            <a:r>
              <a:rPr lang="sl-SI" sz="2800" dirty="0" err="1" smtClean="0"/>
              <a:t>bogatstvo</a:t>
            </a:r>
            <a:r>
              <a:rPr lang="sl-SI" sz="2800" dirty="0" smtClean="0"/>
              <a:t>), </a:t>
            </a:r>
          </a:p>
          <a:p>
            <a:r>
              <a:rPr lang="sl-SI" dirty="0" smtClean="0"/>
              <a:t>važnost </a:t>
            </a:r>
            <a:r>
              <a:rPr lang="sl-SI" dirty="0" err="1" smtClean="0"/>
              <a:t>obrazovanja</a:t>
            </a:r>
            <a:r>
              <a:rPr lang="sl-SI" dirty="0" smtClean="0"/>
              <a:t> </a:t>
            </a:r>
            <a:r>
              <a:rPr lang="sl-SI" sz="2800" dirty="0" smtClean="0"/>
              <a:t>(neformalno i </a:t>
            </a:r>
            <a:r>
              <a:rPr lang="sl-SI" sz="2800" dirty="0" err="1" smtClean="0"/>
              <a:t>sveživotno</a:t>
            </a:r>
            <a:r>
              <a:rPr lang="sl-SI" sz="2800" dirty="0" smtClean="0"/>
              <a:t>, </a:t>
            </a:r>
            <a:r>
              <a:rPr lang="sl-SI" sz="2800" dirty="0" err="1" smtClean="0"/>
              <a:t>samostalno</a:t>
            </a:r>
            <a:r>
              <a:rPr lang="sl-SI" sz="2800" dirty="0" smtClean="0"/>
              <a:t>, </a:t>
            </a:r>
            <a:r>
              <a:rPr lang="sl-SI" sz="2800" dirty="0"/>
              <a:t>s</a:t>
            </a:r>
            <a:r>
              <a:rPr lang="sl-SI" sz="2800" dirty="0" smtClean="0"/>
              <a:t> drugim institucijama).</a:t>
            </a:r>
          </a:p>
          <a:p>
            <a:endParaRPr lang="sl-SI" dirty="0" smtClean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67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61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/>
              <a:t>Slovenske narodne knjižnice </a:t>
            </a:r>
            <a:r>
              <a:rPr lang="sl-SI" sz="2400" b="1" dirty="0" err="1"/>
              <a:t>kao</a:t>
            </a:r>
            <a:r>
              <a:rPr lang="sl-SI" sz="2400" b="1" dirty="0"/>
              <a:t> </a:t>
            </a:r>
            <a:r>
              <a:rPr lang="sl-SI" sz="2400" b="1" dirty="0" err="1"/>
              <a:t>treći</a:t>
            </a:r>
            <a:r>
              <a:rPr lang="sl-SI" sz="2400" b="1" dirty="0"/>
              <a:t> </a:t>
            </a:r>
            <a:r>
              <a:rPr lang="sl-SI" sz="2400" b="1" dirty="0" err="1"/>
              <a:t>životni</a:t>
            </a:r>
            <a:r>
              <a:rPr lang="sl-SI" sz="2400" b="1" dirty="0"/>
              <a:t> prostor za </a:t>
            </a:r>
            <a:r>
              <a:rPr lang="sl-SI" sz="2400" b="1" dirty="0" err="1"/>
              <a:t>sve</a:t>
            </a:r>
            <a:r>
              <a:rPr lang="sl-SI" sz="2400" b="1" dirty="0"/>
              <a:t> generacije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Centri </a:t>
            </a:r>
            <a:r>
              <a:rPr lang="sl-SI" dirty="0" err="1" smtClean="0"/>
              <a:t>su</a:t>
            </a:r>
            <a:r>
              <a:rPr lang="sl-SI" dirty="0" smtClean="0"/>
              <a:t> </a:t>
            </a:r>
            <a:r>
              <a:rPr lang="sl-SI" dirty="0" err="1" smtClean="0"/>
              <a:t>sveživotnog</a:t>
            </a:r>
            <a:r>
              <a:rPr lang="sl-SI" dirty="0" smtClean="0"/>
              <a:t> učenja u </a:t>
            </a:r>
            <a:r>
              <a:rPr lang="sl-SI" dirty="0" err="1" smtClean="0"/>
              <a:t>kojim</a:t>
            </a:r>
            <a:r>
              <a:rPr lang="sl-SI" dirty="0" smtClean="0"/>
              <a:t> se </a:t>
            </a:r>
            <a:r>
              <a:rPr lang="sl-SI" dirty="0" err="1" smtClean="0"/>
              <a:t>organiziraju</a:t>
            </a:r>
            <a:r>
              <a:rPr lang="sl-SI" dirty="0" smtClean="0"/>
              <a:t> </a:t>
            </a:r>
            <a:r>
              <a:rPr lang="sl-SI" dirty="0" err="1" smtClean="0"/>
              <a:t>različite</a:t>
            </a:r>
            <a:r>
              <a:rPr lang="sl-SI" dirty="0" smtClean="0"/>
              <a:t> </a:t>
            </a:r>
            <a:r>
              <a:rPr lang="sl-SI" dirty="0" err="1" smtClean="0"/>
              <a:t>radionice</a:t>
            </a:r>
            <a:r>
              <a:rPr lang="sl-SI" dirty="0" smtClean="0"/>
              <a:t>, </a:t>
            </a:r>
            <a:r>
              <a:rPr lang="sl-SI" dirty="0" err="1" smtClean="0"/>
              <a:t>obrazovanja</a:t>
            </a:r>
            <a:r>
              <a:rPr lang="sl-SI" dirty="0" smtClean="0"/>
              <a:t>, izložbe, </a:t>
            </a:r>
            <a:r>
              <a:rPr lang="sl-SI" dirty="0" err="1" smtClean="0"/>
              <a:t>seminari</a:t>
            </a:r>
            <a:r>
              <a:rPr lang="sl-SI" dirty="0" smtClean="0"/>
              <a:t> </a:t>
            </a:r>
            <a:r>
              <a:rPr lang="sl-SI" dirty="0"/>
              <a:t>i</a:t>
            </a:r>
            <a:r>
              <a:rPr lang="sl-SI" dirty="0" smtClean="0"/>
              <a:t> </a:t>
            </a:r>
            <a:r>
              <a:rPr lang="sl-SI" dirty="0" err="1" smtClean="0"/>
              <a:t>redoviti</a:t>
            </a:r>
            <a:r>
              <a:rPr lang="sl-SI" dirty="0" smtClean="0"/>
              <a:t> </a:t>
            </a:r>
            <a:r>
              <a:rPr lang="sl-SI" dirty="0" err="1" smtClean="0"/>
              <a:t>susreti</a:t>
            </a:r>
            <a:r>
              <a:rPr lang="sl-SI" dirty="0" smtClean="0"/>
              <a:t> raznih skupina, </a:t>
            </a:r>
            <a:endParaRPr lang="sl-SI" dirty="0"/>
          </a:p>
          <a:p>
            <a:r>
              <a:rPr lang="sl-SI" dirty="0" smtClean="0"/>
              <a:t>Izvode se tečaji </a:t>
            </a:r>
            <a:r>
              <a:rPr lang="sl-SI" dirty="0" err="1" smtClean="0"/>
              <a:t>informatičke</a:t>
            </a:r>
            <a:r>
              <a:rPr lang="sl-SI" dirty="0" smtClean="0"/>
              <a:t> pismenosti: </a:t>
            </a:r>
            <a:r>
              <a:rPr lang="sl-SI" dirty="0" err="1" smtClean="0"/>
              <a:t>besplatni</a:t>
            </a:r>
            <a:r>
              <a:rPr lang="sl-SI" dirty="0" smtClean="0"/>
              <a:t> </a:t>
            </a:r>
            <a:r>
              <a:rPr lang="sl-SI" dirty="0" err="1" smtClean="0"/>
              <a:t>računalni</a:t>
            </a:r>
            <a:r>
              <a:rPr lang="sl-SI" dirty="0" smtClean="0"/>
              <a:t> tečaji </a:t>
            </a:r>
            <a:r>
              <a:rPr lang="sl-SI" sz="2800" dirty="0" smtClean="0"/>
              <a:t>(“Računalnik </a:t>
            </a:r>
            <a:r>
              <a:rPr lang="sl-SI" sz="2800" dirty="0"/>
              <a:t>ne </a:t>
            </a:r>
            <a:r>
              <a:rPr lang="sl-SI" sz="2800" dirty="0" smtClean="0"/>
              <a:t>grize “ – za </a:t>
            </a:r>
            <a:r>
              <a:rPr lang="sl-SI" sz="2800" dirty="0" err="1" smtClean="0"/>
              <a:t>početnike</a:t>
            </a:r>
            <a:r>
              <a:rPr lang="sl-SI" sz="2800" dirty="0" smtClean="0"/>
              <a:t>, </a:t>
            </a:r>
            <a:r>
              <a:rPr lang="sl-SI" sz="2800" dirty="0" err="1" smtClean="0"/>
              <a:t>uređivanje</a:t>
            </a:r>
            <a:r>
              <a:rPr lang="sl-SI" sz="2800" dirty="0" smtClean="0"/>
              <a:t> </a:t>
            </a:r>
            <a:r>
              <a:rPr lang="sl-SI" sz="2800" dirty="0"/>
              <a:t>digitalnih </a:t>
            </a:r>
            <a:r>
              <a:rPr lang="sl-SI" sz="2800" dirty="0" smtClean="0"/>
              <a:t>fotografija, OPAC…)</a:t>
            </a:r>
            <a:endParaRPr lang="sl-SI" dirty="0"/>
          </a:p>
          <a:p>
            <a:endParaRPr lang="sl-SI" sz="2800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68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067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8864" y="571480"/>
            <a:ext cx="8229600" cy="846158"/>
          </a:xfrm>
        </p:spPr>
        <p:txBody>
          <a:bodyPr/>
          <a:lstStyle/>
          <a:p>
            <a:pPr lvl="1"/>
            <a:r>
              <a:rPr lang="sl-SI" sz="3600" dirty="0">
                <a:latin typeface="+mn-lt"/>
              </a:rPr>
              <a:t>Aktivna </a:t>
            </a:r>
            <a:r>
              <a:rPr lang="sl-SI" sz="3600" dirty="0" err="1" smtClean="0">
                <a:latin typeface="+mn-lt"/>
              </a:rPr>
              <a:t>uloga</a:t>
            </a:r>
            <a:r>
              <a:rPr lang="sl-SI" sz="3600" dirty="0" smtClean="0">
                <a:latin typeface="+mn-lt"/>
              </a:rPr>
              <a:t> slovenskih knjižnica </a:t>
            </a:r>
            <a:r>
              <a:rPr lang="sl-SI" sz="3600" dirty="0">
                <a:latin typeface="+mn-lt"/>
              </a:rPr>
              <a:t>u</a:t>
            </a:r>
            <a:r>
              <a:rPr lang="sl-SI" sz="3600" dirty="0" smtClean="0">
                <a:latin typeface="+mn-lt"/>
              </a:rPr>
              <a:t> </a:t>
            </a:r>
            <a:r>
              <a:rPr lang="sl-SI" sz="3600" dirty="0" err="1" smtClean="0">
                <a:latin typeface="+mn-lt"/>
              </a:rPr>
              <a:t>društvenoj</a:t>
            </a:r>
            <a:r>
              <a:rPr lang="sl-SI" sz="3600" dirty="0" smtClean="0">
                <a:latin typeface="+mn-lt"/>
              </a:rPr>
              <a:t> stvarnosti</a:t>
            </a:r>
            <a:endParaRPr lang="sl-SI" dirty="0"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sl-SI" i="1" dirty="0" smtClean="0"/>
              <a:t>„Aktivno </a:t>
            </a:r>
            <a:r>
              <a:rPr lang="sl-SI" i="1" dirty="0" err="1" smtClean="0"/>
              <a:t>građanstvo</a:t>
            </a:r>
            <a:r>
              <a:rPr lang="sl-SI" i="1" dirty="0" smtClean="0"/>
              <a:t>, </a:t>
            </a:r>
            <a:r>
              <a:rPr lang="sl-SI" i="1" dirty="0" err="1" smtClean="0"/>
              <a:t>sudjelovanje</a:t>
            </a:r>
            <a:r>
              <a:rPr lang="sl-SI" i="1" dirty="0" smtClean="0"/>
              <a:t> </a:t>
            </a:r>
            <a:r>
              <a:rPr lang="sl-SI" i="1" dirty="0"/>
              <a:t>u</a:t>
            </a:r>
            <a:r>
              <a:rPr lang="sl-SI" i="1" dirty="0" smtClean="0"/>
              <a:t> civilnim institucijama i drugim sredinama, u </a:t>
            </a:r>
            <a:r>
              <a:rPr lang="sl-SI" i="1" dirty="0" err="1" smtClean="0"/>
              <a:t>kojima</a:t>
            </a:r>
            <a:r>
              <a:rPr lang="sl-SI" i="1" dirty="0" smtClean="0"/>
              <a:t> </a:t>
            </a:r>
            <a:r>
              <a:rPr lang="sl-SI" i="1" dirty="0" err="1" smtClean="0"/>
              <a:t>građani</a:t>
            </a:r>
            <a:r>
              <a:rPr lang="sl-SI" i="1" dirty="0" smtClean="0"/>
              <a:t> uče </a:t>
            </a:r>
            <a:r>
              <a:rPr lang="sl-SI" i="1" dirty="0" err="1" smtClean="0"/>
              <a:t>poštovati</a:t>
            </a:r>
            <a:r>
              <a:rPr lang="sl-SI" i="1" dirty="0" smtClean="0"/>
              <a:t> </a:t>
            </a:r>
            <a:r>
              <a:rPr lang="sl-SI" i="1" dirty="0" err="1" smtClean="0"/>
              <a:t>jedan</a:t>
            </a:r>
            <a:r>
              <a:rPr lang="sl-SI" i="1" dirty="0" smtClean="0"/>
              <a:t> </a:t>
            </a:r>
            <a:r>
              <a:rPr lang="sl-SI" i="1" dirty="0" err="1" smtClean="0"/>
              <a:t>drugoga</a:t>
            </a:r>
            <a:r>
              <a:rPr lang="sl-SI" i="1" dirty="0" smtClean="0"/>
              <a:t> i u </a:t>
            </a:r>
            <a:r>
              <a:rPr lang="sl-SI" i="1" dirty="0" err="1" smtClean="0"/>
              <a:t>kojima</a:t>
            </a:r>
            <a:r>
              <a:rPr lang="sl-SI" i="1" dirty="0" smtClean="0"/>
              <a:t> </a:t>
            </a:r>
            <a:r>
              <a:rPr lang="sl-SI" i="1" dirty="0" err="1" smtClean="0"/>
              <a:t>su</a:t>
            </a:r>
            <a:r>
              <a:rPr lang="sl-SI" i="1" dirty="0" smtClean="0"/>
              <a:t> u </a:t>
            </a:r>
            <a:r>
              <a:rPr lang="sl-SI" i="1" dirty="0" err="1" smtClean="0"/>
              <a:t>mogućnosti</a:t>
            </a:r>
            <a:r>
              <a:rPr lang="sl-SI" i="1" dirty="0" smtClean="0"/>
              <a:t> da </a:t>
            </a:r>
            <a:r>
              <a:rPr lang="sl-SI" i="1" dirty="0" err="1" smtClean="0"/>
              <a:t>međusobno</a:t>
            </a:r>
            <a:r>
              <a:rPr lang="sl-SI" i="1" dirty="0" smtClean="0"/>
              <a:t> </a:t>
            </a:r>
            <a:r>
              <a:rPr lang="sl-SI" i="1" dirty="0" err="1" smtClean="0"/>
              <a:t>komuniciraju</a:t>
            </a:r>
            <a:r>
              <a:rPr lang="sl-SI" i="1" dirty="0" smtClean="0"/>
              <a:t> i </a:t>
            </a:r>
            <a:r>
              <a:rPr lang="sl-SI" i="1" dirty="0" err="1" smtClean="0"/>
              <a:t>stvaraju</a:t>
            </a:r>
            <a:r>
              <a:rPr lang="sl-SI" i="1" dirty="0" smtClean="0"/>
              <a:t> </a:t>
            </a:r>
            <a:r>
              <a:rPr lang="sl-SI" i="1" dirty="0" err="1" smtClean="0"/>
              <a:t>zajedničko</a:t>
            </a:r>
            <a:r>
              <a:rPr lang="sl-SI" i="1" dirty="0" smtClean="0"/>
              <a:t> dobro, temeljna je njihova odgovornost, za pravi odnos do </a:t>
            </a:r>
            <a:r>
              <a:rPr lang="sl-SI" i="1" dirty="0" err="1" smtClean="0"/>
              <a:t>vlastitih</a:t>
            </a:r>
            <a:r>
              <a:rPr lang="sl-SI" i="1" dirty="0" smtClean="0"/>
              <a:t>  i prava drugih te za razvijanje </a:t>
            </a:r>
            <a:r>
              <a:rPr lang="sl-SI" i="1" dirty="0" err="1" smtClean="0"/>
              <a:t>vještina</a:t>
            </a:r>
            <a:r>
              <a:rPr lang="sl-SI" i="1" dirty="0" smtClean="0"/>
              <a:t> i </a:t>
            </a:r>
            <a:r>
              <a:rPr lang="sl-SI" i="1" dirty="0" err="1" smtClean="0"/>
              <a:t>navika</a:t>
            </a:r>
            <a:r>
              <a:rPr lang="sl-SI" i="1" dirty="0" smtClean="0"/>
              <a:t> </a:t>
            </a:r>
            <a:r>
              <a:rPr lang="sl-SI" i="1" dirty="0" err="1" smtClean="0"/>
              <a:t>samostalnog</a:t>
            </a:r>
            <a:r>
              <a:rPr lang="sl-SI" i="1" dirty="0" smtClean="0"/>
              <a:t> </a:t>
            </a:r>
            <a:r>
              <a:rPr lang="sl-SI" i="1" dirty="0" err="1" smtClean="0"/>
              <a:t>rješevanja</a:t>
            </a:r>
            <a:r>
              <a:rPr lang="sl-SI" i="1" dirty="0" smtClean="0"/>
              <a:t> problema i </a:t>
            </a:r>
            <a:r>
              <a:rPr lang="sl-SI" i="1" dirty="0" err="1" smtClean="0"/>
              <a:t>pomoći</a:t>
            </a:r>
            <a:r>
              <a:rPr lang="sl-SI" i="1" dirty="0" smtClean="0"/>
              <a:t> drugima.“ </a:t>
            </a:r>
            <a:r>
              <a:rPr lang="sl-SI" dirty="0" smtClean="0"/>
              <a:t>(Bahovec, 205, 206)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69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1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Knjižnica - 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 err="1" smtClean="0"/>
              <a:t>životni</a:t>
            </a:r>
            <a:r>
              <a:rPr lang="sl-SI" dirty="0" smtClean="0"/>
              <a:t> </a:t>
            </a:r>
            <a:r>
              <a:rPr lang="sl-SI" dirty="0"/>
              <a:t>prostor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U</a:t>
            </a:r>
            <a:r>
              <a:rPr lang="sl-SI" dirty="0" smtClean="0"/>
              <a:t> mnogim </a:t>
            </a:r>
            <a:r>
              <a:rPr lang="sl-SI" dirty="0" err="1" smtClean="0"/>
              <a:t>društvima</a:t>
            </a:r>
            <a:r>
              <a:rPr lang="sl-SI" dirty="0" smtClean="0"/>
              <a:t> </a:t>
            </a:r>
            <a:r>
              <a:rPr lang="sl-SI" dirty="0"/>
              <a:t>je to </a:t>
            </a:r>
            <a:r>
              <a:rPr lang="sl-SI" dirty="0">
                <a:solidFill>
                  <a:srgbClr val="00B0F0"/>
                </a:solidFill>
              </a:rPr>
              <a:t>tradicionalno </a:t>
            </a:r>
            <a:r>
              <a:rPr lang="sl-SI" dirty="0" err="1" smtClean="0">
                <a:solidFill>
                  <a:srgbClr val="00B0F0"/>
                </a:solidFill>
              </a:rPr>
              <a:t>mjesto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civilnog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okupljanja</a:t>
            </a:r>
            <a:r>
              <a:rPr lang="sl-SI" dirty="0">
                <a:solidFill>
                  <a:srgbClr val="00B0F0"/>
                </a:solidFill>
              </a:rPr>
              <a:t>,</a:t>
            </a:r>
            <a:r>
              <a:rPr lang="sl-SI" dirty="0" smtClean="0"/>
              <a:t>  </a:t>
            </a:r>
            <a:r>
              <a:rPr lang="sl-SI" dirty="0" err="1" smtClean="0"/>
              <a:t>daleko</a:t>
            </a:r>
            <a:r>
              <a:rPr lang="sl-SI" dirty="0" smtClean="0"/>
              <a:t> </a:t>
            </a:r>
            <a:r>
              <a:rPr lang="sl-SI" dirty="0"/>
              <a:t>od doma </a:t>
            </a:r>
            <a:r>
              <a:rPr lang="sl-SI" dirty="0" err="1" smtClean="0"/>
              <a:t>ili</a:t>
            </a:r>
            <a:r>
              <a:rPr lang="sl-SI" dirty="0" smtClean="0"/>
              <a:t> </a:t>
            </a:r>
            <a:r>
              <a:rPr lang="sl-SI" dirty="0" err="1" smtClean="0"/>
              <a:t>radnog</a:t>
            </a:r>
            <a:r>
              <a:rPr lang="sl-SI" dirty="0" smtClean="0"/>
              <a:t> </a:t>
            </a:r>
            <a:r>
              <a:rPr lang="sl-SI" dirty="0" err="1" smtClean="0"/>
              <a:t>mjesta</a:t>
            </a:r>
            <a:r>
              <a:rPr lang="sl-SI" dirty="0" smtClean="0"/>
              <a:t> (glavne </a:t>
            </a:r>
            <a:r>
              <a:rPr lang="sl-SI" dirty="0"/>
              <a:t>ulice, </a:t>
            </a:r>
            <a:r>
              <a:rPr lang="sl-SI" dirty="0" err="1" smtClean="0"/>
              <a:t>gostione</a:t>
            </a:r>
            <a:r>
              <a:rPr lang="sl-SI" dirty="0" smtClean="0"/>
              <a:t>, </a:t>
            </a:r>
            <a:r>
              <a:rPr lang="sl-SI" dirty="0"/>
              <a:t>lokali, pošte, </a:t>
            </a:r>
            <a:r>
              <a:rPr lang="sl-SI" dirty="0" err="1" smtClean="0"/>
              <a:t>trgovački</a:t>
            </a:r>
            <a:r>
              <a:rPr lang="sl-SI" dirty="0" smtClean="0"/>
              <a:t> </a:t>
            </a:r>
            <a:r>
              <a:rPr lang="sl-SI" dirty="0"/>
              <a:t>centri, </a:t>
            </a:r>
            <a:r>
              <a:rPr lang="sl-SI" dirty="0" err="1" smtClean="0"/>
              <a:t>sportske</a:t>
            </a:r>
            <a:r>
              <a:rPr lang="sl-SI" dirty="0" smtClean="0"/>
              <a:t> </a:t>
            </a:r>
            <a:r>
              <a:rPr lang="sl-SI" dirty="0"/>
              <a:t>dvorane </a:t>
            </a:r>
            <a:r>
              <a:rPr lang="sl-SI" dirty="0" err="1" smtClean="0"/>
              <a:t>ili</a:t>
            </a:r>
            <a:r>
              <a:rPr lang="sl-SI" dirty="0" smtClean="0"/>
              <a:t> </a:t>
            </a:r>
            <a:r>
              <a:rPr lang="sl-SI" dirty="0"/>
              <a:t>– </a:t>
            </a:r>
            <a:r>
              <a:rPr lang="sl-SI" dirty="0" smtClean="0">
                <a:solidFill>
                  <a:srgbClr val="00B0F0"/>
                </a:solidFill>
              </a:rPr>
              <a:t>knjižnice</a:t>
            </a:r>
            <a:r>
              <a:rPr lang="sl-SI" dirty="0" smtClean="0"/>
              <a:t>). </a:t>
            </a: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3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46158"/>
          </a:xfrm>
        </p:spPr>
        <p:txBody>
          <a:bodyPr/>
          <a:lstStyle/>
          <a:p>
            <a:pPr marL="457200" lvl="1" indent="0"/>
            <a:r>
              <a:rPr lang="sl-SI" dirty="0" err="1">
                <a:latin typeface="+mn-lt"/>
              </a:rPr>
              <a:t>P</a:t>
            </a:r>
            <a:r>
              <a:rPr lang="sl-SI" dirty="0" err="1" smtClean="0">
                <a:latin typeface="+mn-lt"/>
              </a:rPr>
              <a:t>odizanje</a:t>
            </a:r>
            <a:r>
              <a:rPr lang="sl-SI" dirty="0" smtClean="0">
                <a:latin typeface="+mn-lt"/>
              </a:rPr>
              <a:t> </a:t>
            </a:r>
            <a:r>
              <a:rPr lang="sl-SI" dirty="0" err="1">
                <a:latin typeface="+mn-lt"/>
              </a:rPr>
              <a:t>svjesti</a:t>
            </a:r>
            <a:r>
              <a:rPr lang="sl-SI" dirty="0">
                <a:latin typeface="+mn-lt"/>
              </a:rPr>
              <a:t> </a:t>
            </a:r>
            <a:r>
              <a:rPr lang="sl-SI" dirty="0" err="1">
                <a:latin typeface="+mn-lt"/>
              </a:rPr>
              <a:t>stanovištva</a:t>
            </a:r>
            <a:r>
              <a:rPr lang="sl-SI" dirty="0">
                <a:latin typeface="+mn-lt"/>
              </a:rPr>
              <a:t> o značaju </a:t>
            </a:r>
            <a:r>
              <a:rPr lang="sl-SI" dirty="0" err="1">
                <a:latin typeface="+mn-lt"/>
              </a:rPr>
              <a:t>aktivnog</a:t>
            </a:r>
            <a:r>
              <a:rPr lang="sl-SI" dirty="0">
                <a:latin typeface="+mn-lt"/>
              </a:rPr>
              <a:t> </a:t>
            </a:r>
            <a:r>
              <a:rPr lang="sl-SI" dirty="0" err="1">
                <a:latin typeface="+mn-lt"/>
              </a:rPr>
              <a:t>građanstva</a:t>
            </a:r>
            <a:r>
              <a:rPr lang="sl-SI" dirty="0"/>
              <a:t>.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b="1" dirty="0" smtClean="0">
                <a:solidFill>
                  <a:srgbClr val="00B0F0"/>
                </a:solidFill>
              </a:rPr>
              <a:t>Filozofske večeri u Knjižnici Domžale</a:t>
            </a:r>
            <a:endParaRPr lang="sl-SI" sz="2400" b="1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sz="2400" i="1" dirty="0" err="1" smtClean="0"/>
              <a:t>širenje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apstraknog</a:t>
            </a:r>
            <a:r>
              <a:rPr lang="sl-SI" sz="2400" i="1" dirty="0" smtClean="0"/>
              <a:t> mišljenja</a:t>
            </a:r>
            <a:r>
              <a:rPr lang="sl-SI" sz="2400" i="1" dirty="0"/>
              <a:t>, </a:t>
            </a:r>
            <a:endParaRPr lang="sl-SI" sz="2400" i="1" dirty="0" smtClean="0"/>
          </a:p>
          <a:p>
            <a:pPr marL="0" indent="0">
              <a:buNone/>
            </a:pPr>
            <a:r>
              <a:rPr lang="sl-SI" sz="2400" i="1" dirty="0" err="1" smtClean="0"/>
              <a:t>razumijevanje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svijeta</a:t>
            </a:r>
            <a:r>
              <a:rPr lang="sl-SI" sz="2400" i="1" dirty="0" smtClean="0"/>
              <a:t> u </a:t>
            </a:r>
            <a:r>
              <a:rPr lang="sl-SI" sz="2400" i="1" dirty="0" err="1" smtClean="0"/>
              <a:t>kojem</a:t>
            </a:r>
            <a:r>
              <a:rPr lang="sl-SI" sz="2400" i="1" dirty="0" smtClean="0"/>
              <a:t> </a:t>
            </a:r>
            <a:r>
              <a:rPr lang="sl-SI" sz="2400" i="1" dirty="0"/>
              <a:t>živimo </a:t>
            </a:r>
            <a:r>
              <a:rPr lang="sl-SI" sz="2400" i="1" dirty="0" smtClean="0"/>
              <a:t>i </a:t>
            </a:r>
          </a:p>
          <a:p>
            <a:pPr marL="0" indent="0">
              <a:buNone/>
            </a:pPr>
            <a:r>
              <a:rPr lang="sl-SI" sz="2400" i="1" dirty="0" smtClean="0"/>
              <a:t>kako pitanja, </a:t>
            </a:r>
            <a:r>
              <a:rPr lang="sl-SI" sz="2400" i="1" dirty="0" err="1" smtClean="0"/>
              <a:t>koja</a:t>
            </a:r>
            <a:r>
              <a:rPr lang="sl-SI" sz="2400" i="1" dirty="0" smtClean="0"/>
              <a:t>  se </a:t>
            </a:r>
            <a:r>
              <a:rPr lang="sl-SI" sz="2400" i="1" dirty="0" err="1" smtClean="0"/>
              <a:t>postavljaju</a:t>
            </a:r>
            <a:r>
              <a:rPr lang="sl-SI" sz="2400" i="1" dirty="0" smtClean="0"/>
              <a:t> u </a:t>
            </a:r>
          </a:p>
          <a:p>
            <a:pPr marL="0" indent="0">
              <a:buNone/>
            </a:pPr>
            <a:r>
              <a:rPr lang="sl-SI" sz="2400" i="1" dirty="0" smtClean="0"/>
              <a:t>znanosti i </a:t>
            </a:r>
            <a:r>
              <a:rPr lang="sl-SI" sz="2400" i="1" dirty="0" err="1" smtClean="0"/>
              <a:t>njezini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vlastiti</a:t>
            </a:r>
            <a:r>
              <a:rPr lang="sl-SI" sz="2400" i="1" dirty="0" smtClean="0"/>
              <a:t> </a:t>
            </a:r>
            <a:r>
              <a:rPr lang="sl-SI" sz="2400" i="1" dirty="0"/>
              <a:t>odgovori </a:t>
            </a:r>
            <a:r>
              <a:rPr lang="sl-SI" sz="2400" i="1" dirty="0" smtClean="0"/>
              <a:t>u </a:t>
            </a:r>
            <a:r>
              <a:rPr lang="sl-SI" sz="2400" i="1" dirty="0" err="1" smtClean="0"/>
              <a:t>cjelosti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mijenjaju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našu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percepciju</a:t>
            </a:r>
            <a:r>
              <a:rPr lang="sl-SI" sz="2400" i="1" dirty="0" smtClean="0"/>
              <a:t> </a:t>
            </a:r>
            <a:r>
              <a:rPr lang="sl-SI" sz="2400" i="1" dirty="0"/>
              <a:t>o </a:t>
            </a:r>
            <a:r>
              <a:rPr lang="sl-SI" sz="2400" i="1" dirty="0" smtClean="0"/>
              <a:t>nama i </a:t>
            </a:r>
            <a:r>
              <a:rPr lang="sl-SI" sz="2400" i="1" dirty="0" err="1" smtClean="0"/>
              <a:t>svijetu</a:t>
            </a:r>
            <a:r>
              <a:rPr lang="sl-SI" sz="2400" i="1" dirty="0" smtClean="0"/>
              <a:t>  u </a:t>
            </a:r>
            <a:r>
              <a:rPr lang="sl-SI" sz="2400" i="1" dirty="0" err="1" smtClean="0"/>
              <a:t>cjelini</a:t>
            </a:r>
            <a:r>
              <a:rPr lang="sl-SI" sz="2400" i="1" dirty="0" smtClean="0"/>
              <a:t>. </a:t>
            </a:r>
            <a:r>
              <a:rPr lang="sl-SI" sz="2400" i="1" dirty="0" err="1" smtClean="0"/>
              <a:t>Korisnike</a:t>
            </a:r>
            <a:r>
              <a:rPr lang="sl-SI" sz="2400" i="1" dirty="0" smtClean="0"/>
              <a:t> opremiti idejama i </a:t>
            </a:r>
            <a:r>
              <a:rPr lang="sl-SI" sz="2400" i="1" dirty="0" err="1" smtClean="0"/>
              <a:t>konceptima</a:t>
            </a:r>
            <a:r>
              <a:rPr lang="sl-SI" sz="2400" i="1" dirty="0" smtClean="0"/>
              <a:t>, </a:t>
            </a:r>
            <a:r>
              <a:rPr lang="sl-SI" sz="2400" i="1" dirty="0" err="1" smtClean="0"/>
              <a:t>koji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će</a:t>
            </a:r>
            <a:r>
              <a:rPr lang="sl-SI" sz="2400" i="1" dirty="0" smtClean="0"/>
              <a:t> </a:t>
            </a:r>
            <a:r>
              <a:rPr lang="sl-SI" sz="2400" i="1" dirty="0"/>
              <a:t>jim </a:t>
            </a:r>
            <a:r>
              <a:rPr lang="sl-SI" sz="2400" i="1" dirty="0" smtClean="0"/>
              <a:t>služiti </a:t>
            </a:r>
            <a:r>
              <a:rPr lang="sl-SI" sz="2400" i="1" dirty="0" err="1" smtClean="0"/>
              <a:t>kao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polazišta</a:t>
            </a:r>
            <a:r>
              <a:rPr lang="sl-SI" sz="2400" i="1" dirty="0" smtClean="0"/>
              <a:t> </a:t>
            </a:r>
            <a:r>
              <a:rPr lang="sl-SI" sz="2400" i="1" dirty="0"/>
              <a:t>za razmišljanje </a:t>
            </a:r>
            <a:r>
              <a:rPr lang="sl-SI" sz="2400" i="1" dirty="0" smtClean="0"/>
              <a:t>i </a:t>
            </a:r>
            <a:r>
              <a:rPr lang="sl-SI" sz="2400" i="1" dirty="0"/>
              <a:t>debatiranje o </a:t>
            </a:r>
            <a:r>
              <a:rPr lang="sl-SI" sz="2400" i="1" dirty="0" smtClean="0"/>
              <a:t>temeljnim </a:t>
            </a:r>
            <a:r>
              <a:rPr lang="sl-SI" sz="2400" i="1" dirty="0" err="1" smtClean="0"/>
              <a:t>pitanjima</a:t>
            </a:r>
            <a:r>
              <a:rPr lang="sl-SI" sz="2400" i="1" dirty="0" smtClean="0"/>
              <a:t> </a:t>
            </a:r>
            <a:r>
              <a:rPr lang="sl-SI" sz="2400" i="1" dirty="0"/>
              <a:t>želje, fantazme, smrti, etike </a:t>
            </a:r>
            <a:r>
              <a:rPr lang="sl-SI" sz="2400" i="1" dirty="0" err="1" smtClean="0"/>
              <a:t>isl</a:t>
            </a:r>
            <a:r>
              <a:rPr lang="sl-SI" sz="2400" i="1" dirty="0" smtClean="0"/>
              <a:t>. od. životu </a:t>
            </a:r>
            <a:r>
              <a:rPr lang="sl-SI" sz="2400" i="1" dirty="0" err="1" smtClean="0"/>
              <a:t>koji</a:t>
            </a:r>
            <a:r>
              <a:rPr lang="sl-SI" sz="2400" i="1" dirty="0" smtClean="0"/>
              <a:t> nam se </a:t>
            </a:r>
            <a:r>
              <a:rPr lang="sl-SI" sz="2400" i="1" dirty="0"/>
              <a:t>prikazuje </a:t>
            </a:r>
            <a:r>
              <a:rPr lang="sl-SI" sz="2400" i="1" dirty="0" err="1" smtClean="0"/>
              <a:t>danas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ovdje</a:t>
            </a:r>
            <a:r>
              <a:rPr lang="sl-SI" sz="2400" i="1" dirty="0" smtClean="0"/>
              <a:t> i sada.</a:t>
            </a:r>
            <a:endParaRPr lang="sl-SI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052142" cy="228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02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/>
              <a:t>Slovenske </a:t>
            </a:r>
            <a:r>
              <a:rPr lang="sl-SI" sz="2400" b="1" dirty="0" smtClean="0"/>
              <a:t>narodne </a:t>
            </a:r>
            <a:r>
              <a:rPr lang="sl-SI" sz="2400" b="1" dirty="0"/>
              <a:t>knjižnice </a:t>
            </a:r>
            <a:r>
              <a:rPr lang="sl-SI" sz="2400" b="1" dirty="0" err="1" smtClean="0"/>
              <a:t>kao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treći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životni</a:t>
            </a:r>
            <a:r>
              <a:rPr lang="sl-SI" sz="2400" b="1" dirty="0" smtClean="0"/>
              <a:t> prostor </a:t>
            </a:r>
            <a:r>
              <a:rPr lang="sl-SI" sz="2400" b="1" dirty="0"/>
              <a:t>za </a:t>
            </a:r>
            <a:r>
              <a:rPr lang="sl-SI" sz="2400" b="1" dirty="0" err="1" smtClean="0"/>
              <a:t>sve</a:t>
            </a:r>
            <a:r>
              <a:rPr lang="sl-SI" sz="2400" b="1" dirty="0" smtClean="0"/>
              <a:t> </a:t>
            </a:r>
            <a:r>
              <a:rPr lang="sl-SI" sz="2400" b="1" dirty="0"/>
              <a:t>generacije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err="1" smtClean="0"/>
              <a:t>Posljedično</a:t>
            </a:r>
            <a:r>
              <a:rPr lang="sl-SI" dirty="0" smtClean="0"/>
              <a:t> se</a:t>
            </a:r>
          </a:p>
          <a:p>
            <a:r>
              <a:rPr lang="sl-SI" dirty="0" err="1" smtClean="0"/>
              <a:t>povećuje</a:t>
            </a:r>
            <a:r>
              <a:rPr lang="sl-SI" dirty="0" smtClean="0"/>
              <a:t> trend </a:t>
            </a:r>
            <a:r>
              <a:rPr lang="sl-SI" dirty="0" err="1" smtClean="0"/>
              <a:t>posjete</a:t>
            </a:r>
            <a:r>
              <a:rPr lang="sl-SI" dirty="0" smtClean="0"/>
              <a:t> knjižnicama i </a:t>
            </a:r>
          </a:p>
          <a:p>
            <a:r>
              <a:rPr lang="sl-SI" dirty="0" err="1" smtClean="0"/>
              <a:t>korištenje</a:t>
            </a:r>
            <a:r>
              <a:rPr lang="sl-SI" dirty="0" smtClean="0"/>
              <a:t> prostora </a:t>
            </a:r>
            <a:r>
              <a:rPr lang="sl-SI" dirty="0"/>
              <a:t>za </a:t>
            </a:r>
            <a:r>
              <a:rPr lang="sl-SI" dirty="0" err="1" smtClean="0"/>
              <a:t>različite</a:t>
            </a:r>
            <a:r>
              <a:rPr lang="sl-SI" dirty="0" smtClean="0"/>
              <a:t> </a:t>
            </a:r>
            <a:r>
              <a:rPr lang="sl-SI" dirty="0" err="1" smtClean="0"/>
              <a:t>susrete</a:t>
            </a:r>
            <a:r>
              <a:rPr lang="sl-SI" dirty="0" smtClean="0"/>
              <a:t>, </a:t>
            </a:r>
            <a:r>
              <a:rPr lang="sl-SI" dirty="0" err="1" smtClean="0"/>
              <a:t>takđer</a:t>
            </a:r>
            <a:r>
              <a:rPr lang="sl-SI" dirty="0" smtClean="0"/>
              <a:t> neformalnih skupina </a:t>
            </a:r>
            <a:r>
              <a:rPr lang="sl-SI" sz="2800" dirty="0" smtClean="0"/>
              <a:t>(</a:t>
            </a:r>
            <a:r>
              <a:rPr lang="sl-SI" sz="2800" dirty="0"/>
              <a:t>oblikovanje prostora </a:t>
            </a:r>
            <a:r>
              <a:rPr lang="sl-SI" sz="2800" dirty="0" smtClean="0"/>
              <a:t>i </a:t>
            </a:r>
            <a:r>
              <a:rPr lang="sl-SI" sz="2800" dirty="0"/>
              <a:t>urbanizacija </a:t>
            </a:r>
            <a:r>
              <a:rPr lang="sl-SI" sz="2800" dirty="0" smtClean="0"/>
              <a:t>grada, aktualne problematike, </a:t>
            </a:r>
            <a:r>
              <a:rPr lang="sl-SI" sz="2800" dirty="0" err="1" smtClean="0"/>
              <a:t>usavršavanje</a:t>
            </a:r>
            <a:r>
              <a:rPr lang="sl-SI" sz="2800" dirty="0" smtClean="0"/>
              <a:t> </a:t>
            </a:r>
            <a:r>
              <a:rPr lang="sl-SI" sz="2800" dirty="0"/>
              <a:t>/ </a:t>
            </a:r>
            <a:r>
              <a:rPr lang="sl-SI" sz="2800" dirty="0" err="1" smtClean="0"/>
              <a:t>obrazovanje</a:t>
            </a:r>
            <a:r>
              <a:rPr lang="sl-SI" sz="2800" dirty="0" smtClean="0"/>
              <a:t> za internet, </a:t>
            </a:r>
            <a:r>
              <a:rPr lang="sl-SI" sz="2800" dirty="0" err="1" smtClean="0"/>
              <a:t>korištenje</a:t>
            </a:r>
            <a:r>
              <a:rPr lang="sl-SI" sz="2800" dirty="0" smtClean="0"/>
              <a:t> </a:t>
            </a:r>
            <a:r>
              <a:rPr lang="sl-SI" sz="2800" dirty="0" err="1" smtClean="0"/>
              <a:t>mjesta</a:t>
            </a:r>
            <a:r>
              <a:rPr lang="sl-SI" sz="2800" dirty="0" smtClean="0"/>
              <a:t> </a:t>
            </a:r>
            <a:r>
              <a:rPr lang="sl-SI" sz="2800" dirty="0"/>
              <a:t>za </a:t>
            </a:r>
            <a:r>
              <a:rPr lang="sl-SI" sz="2800" dirty="0" err="1" smtClean="0"/>
              <a:t>samostalno</a:t>
            </a:r>
            <a:r>
              <a:rPr lang="sl-SI" sz="2800" dirty="0" smtClean="0"/>
              <a:t> učenje…). </a:t>
            </a:r>
            <a:endParaRPr lang="sl-SI" sz="2800" dirty="0"/>
          </a:p>
          <a:p>
            <a:pPr>
              <a:buNone/>
            </a:pP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17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/>
              <a:t>Slovenske </a:t>
            </a:r>
            <a:r>
              <a:rPr lang="sl-SI" sz="2400" b="1" dirty="0" smtClean="0"/>
              <a:t>narodne </a:t>
            </a:r>
            <a:r>
              <a:rPr lang="sl-SI" sz="2400" b="1" dirty="0"/>
              <a:t>knjižnice </a:t>
            </a:r>
            <a:r>
              <a:rPr lang="sl-SI" sz="2400" b="1" dirty="0" err="1" smtClean="0"/>
              <a:t>kao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treći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životni</a:t>
            </a:r>
            <a:r>
              <a:rPr lang="sl-SI" sz="2400" b="1" dirty="0" smtClean="0"/>
              <a:t> prostor </a:t>
            </a:r>
            <a:r>
              <a:rPr lang="sl-SI" sz="2400" b="1" dirty="0"/>
              <a:t>za </a:t>
            </a:r>
            <a:r>
              <a:rPr lang="sl-SI" sz="2400" b="1" dirty="0" err="1" smtClean="0"/>
              <a:t>sve</a:t>
            </a:r>
            <a:r>
              <a:rPr lang="sl-SI" sz="2400" b="1" dirty="0" smtClean="0"/>
              <a:t> </a:t>
            </a:r>
            <a:r>
              <a:rPr lang="sl-SI" sz="2400" b="1" dirty="0"/>
              <a:t>generacije</a:t>
            </a:r>
            <a:endParaRPr lang="sl-SI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U </a:t>
            </a:r>
            <a:r>
              <a:rPr lang="sl-SI" dirty="0" err="1" smtClean="0">
                <a:solidFill>
                  <a:srgbClr val="00B0F0"/>
                </a:solidFill>
              </a:rPr>
              <a:t>virtulnom</a:t>
            </a:r>
            <a:r>
              <a:rPr lang="sl-SI" dirty="0" smtClean="0"/>
              <a:t> </a:t>
            </a:r>
            <a:r>
              <a:rPr lang="sl-SI" dirty="0" err="1" smtClean="0"/>
              <a:t>trećem</a:t>
            </a:r>
            <a:r>
              <a:rPr lang="sl-SI" dirty="0" smtClean="0"/>
              <a:t> </a:t>
            </a:r>
            <a:r>
              <a:rPr lang="sl-SI" dirty="0" err="1" smtClean="0"/>
              <a:t>svijetu</a:t>
            </a:r>
            <a:r>
              <a:rPr lang="sl-SI" dirty="0" smtClean="0"/>
              <a:t>: </a:t>
            </a:r>
          </a:p>
          <a:p>
            <a:r>
              <a:rPr lang="sl-SI" dirty="0"/>
              <a:t>d</a:t>
            </a:r>
            <a:r>
              <a:rPr lang="sl-SI" dirty="0" smtClean="0"/>
              <a:t>aljinski </a:t>
            </a:r>
            <a:r>
              <a:rPr lang="sl-SI" dirty="0" err="1" smtClean="0"/>
              <a:t>pristup</a:t>
            </a:r>
            <a:r>
              <a:rPr lang="sl-SI" dirty="0" smtClean="0"/>
              <a:t> </a:t>
            </a:r>
            <a:r>
              <a:rPr lang="sl-SI" dirty="0"/>
              <a:t>do </a:t>
            </a:r>
            <a:r>
              <a:rPr lang="sl-SI" dirty="0" err="1" smtClean="0"/>
              <a:t>elektroničkih</a:t>
            </a:r>
            <a:r>
              <a:rPr lang="sl-SI" dirty="0" smtClean="0"/>
              <a:t> </a:t>
            </a:r>
            <a:r>
              <a:rPr lang="sl-SI" dirty="0" smtClean="0"/>
              <a:t>izvora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r>
              <a:rPr lang="sl-SI" dirty="0" err="1" smtClean="0"/>
              <a:t>iznajmljivanje</a:t>
            </a:r>
            <a:r>
              <a:rPr lang="sl-SI" dirty="0" smtClean="0"/>
              <a:t> e-knjiga: </a:t>
            </a:r>
            <a:endParaRPr lang="sl-SI" dirty="0"/>
          </a:p>
          <a:p>
            <a:pPr lvl="2" indent="-342900"/>
            <a:r>
              <a:rPr lang="sl-SI" i="1" dirty="0" err="1"/>
              <a:t>Biblos</a:t>
            </a:r>
            <a:r>
              <a:rPr lang="sl-SI" dirty="0"/>
              <a:t> – </a:t>
            </a:r>
            <a:r>
              <a:rPr lang="sl-SI" dirty="0" smtClean="0"/>
              <a:t>na </a:t>
            </a:r>
            <a:r>
              <a:rPr lang="sl-SI" dirty="0" err="1" smtClean="0"/>
              <a:t>slovenskom</a:t>
            </a:r>
            <a:r>
              <a:rPr lang="sl-SI" dirty="0" smtClean="0"/>
              <a:t> </a:t>
            </a:r>
            <a:r>
              <a:rPr lang="sl-SI" dirty="0"/>
              <a:t>jeziku </a:t>
            </a:r>
            <a:r>
              <a:rPr lang="sl-SI" dirty="0" smtClean="0"/>
              <a:t>i </a:t>
            </a:r>
            <a:endParaRPr lang="sl-SI" dirty="0"/>
          </a:p>
          <a:p>
            <a:pPr lvl="2" indent="-342900"/>
            <a:r>
              <a:rPr lang="sl-SI" i="1" dirty="0" err="1"/>
              <a:t>eBook</a:t>
            </a:r>
            <a:r>
              <a:rPr lang="sl-SI" i="1" dirty="0"/>
              <a:t> </a:t>
            </a:r>
            <a:r>
              <a:rPr lang="sl-SI" i="1" dirty="0" err="1"/>
              <a:t>Public</a:t>
            </a:r>
            <a:r>
              <a:rPr lang="sl-SI" i="1" dirty="0"/>
              <a:t> </a:t>
            </a:r>
            <a:r>
              <a:rPr lang="sl-SI" i="1" dirty="0" err="1"/>
              <a:t>Library</a:t>
            </a:r>
            <a:r>
              <a:rPr lang="sl-SI" i="1" dirty="0"/>
              <a:t> </a:t>
            </a:r>
            <a:r>
              <a:rPr lang="sl-SI" i="1" dirty="0" err="1"/>
              <a:t>Subscription</a:t>
            </a:r>
            <a:r>
              <a:rPr lang="sl-SI" i="1" dirty="0"/>
              <a:t> </a:t>
            </a:r>
            <a:r>
              <a:rPr lang="sl-SI" i="1" dirty="0" err="1"/>
              <a:t>Collection</a:t>
            </a:r>
            <a:r>
              <a:rPr lang="sl-SI" i="1" dirty="0"/>
              <a:t> </a:t>
            </a:r>
            <a:r>
              <a:rPr lang="sl-SI" i="1" dirty="0" err="1"/>
              <a:t>EBSCOHost</a:t>
            </a:r>
            <a:r>
              <a:rPr lang="sl-SI" i="1" dirty="0"/>
              <a:t>,</a:t>
            </a:r>
            <a:endParaRPr lang="sl-SI" dirty="0"/>
          </a:p>
          <a:p>
            <a:pPr lvl="0"/>
            <a:r>
              <a:rPr lang="sl-SI" dirty="0" err="1" smtClean="0"/>
              <a:t>socijalne</a:t>
            </a:r>
            <a:r>
              <a:rPr lang="sl-SI" dirty="0" smtClean="0"/>
              <a:t> mreže </a:t>
            </a:r>
            <a:r>
              <a:rPr lang="sl-SI" dirty="0"/>
              <a:t>– </a:t>
            </a:r>
            <a:r>
              <a:rPr lang="sl-SI" i="1" dirty="0" smtClean="0"/>
              <a:t>Facebook, </a:t>
            </a:r>
            <a:r>
              <a:rPr lang="sl-SI" i="1" dirty="0" err="1" smtClean="0"/>
              <a:t>Twitter</a:t>
            </a:r>
            <a:r>
              <a:rPr lang="sl-SI" dirty="0" smtClean="0"/>
              <a:t>…</a:t>
            </a:r>
            <a:endParaRPr lang="sl-SI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72</a:t>
            </a:fld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90839"/>
            <a:ext cx="1944216" cy="109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34" y="2930693"/>
            <a:ext cx="1944216" cy="10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04681"/>
            <a:ext cx="2371279" cy="109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5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 sz="2400" b="1" dirty="0"/>
              <a:t>»Knjižničarstvo </a:t>
            </a:r>
            <a:r>
              <a:rPr lang="sl-SI" sz="2400" b="1" dirty="0" err="1" smtClean="0"/>
              <a:t>kao</a:t>
            </a:r>
            <a:r>
              <a:rPr lang="sl-SI" sz="2400" b="1" dirty="0" smtClean="0"/>
              <a:t> odgovornost i </a:t>
            </a:r>
            <a:r>
              <a:rPr lang="sl-SI" sz="2400" b="1" dirty="0"/>
              <a:t>drugi pogledi na </a:t>
            </a:r>
            <a:r>
              <a:rPr lang="sl-SI" sz="2400" b="1" dirty="0" err="1" smtClean="0"/>
              <a:t>suvremeno</a:t>
            </a:r>
            <a:r>
              <a:rPr lang="sl-SI" sz="2400" b="1" dirty="0" smtClean="0"/>
              <a:t> </a:t>
            </a:r>
            <a:r>
              <a:rPr lang="sl-SI" sz="2400" b="1" dirty="0" err="1"/>
              <a:t>u</a:t>
            </a:r>
            <a:r>
              <a:rPr lang="sl-SI" sz="2400" b="1" dirty="0" err="1" smtClean="0"/>
              <a:t>logo</a:t>
            </a:r>
            <a:r>
              <a:rPr lang="sl-SI" sz="2400" b="1" dirty="0" smtClean="0"/>
              <a:t> knjižnica«</a:t>
            </a:r>
            <a:r>
              <a:rPr lang="sl-SI" sz="2400" b="1" dirty="0"/>
              <a:t/>
            </a:r>
            <a:br>
              <a:rPr lang="sl-SI" sz="2400" b="1" dirty="0"/>
            </a:br>
            <a:endParaRPr lang="sl-SI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14220"/>
            <a:ext cx="2592288" cy="396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971600" y="1916832"/>
            <a:ext cx="3649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  <a:latin typeface="+mn-lt"/>
              </a:rPr>
              <a:t>»</a:t>
            </a:r>
            <a:r>
              <a:rPr lang="sl-SI" sz="2400" i="1" dirty="0">
                <a:solidFill>
                  <a:srgbClr val="00B0F0"/>
                </a:solidFill>
                <a:latin typeface="+mn-lt"/>
              </a:rPr>
              <a:t>Knjižnice </a:t>
            </a:r>
            <a:r>
              <a:rPr lang="sl-SI" sz="2400" i="1" dirty="0" smtClean="0">
                <a:solidFill>
                  <a:srgbClr val="00B0F0"/>
                </a:solidFill>
                <a:latin typeface="+mn-lt"/>
              </a:rPr>
              <a:t>i društvo: </a:t>
            </a:r>
            <a:r>
              <a:rPr lang="sl-SI" sz="2400" i="1" dirty="0" err="1">
                <a:solidFill>
                  <a:srgbClr val="00B0F0"/>
                </a:solidFill>
                <a:latin typeface="+mn-lt"/>
              </a:rPr>
              <a:t>u</a:t>
            </a:r>
            <a:r>
              <a:rPr lang="sl-SI" sz="2400" i="1" dirty="0" err="1" smtClean="0">
                <a:solidFill>
                  <a:srgbClr val="00B0F0"/>
                </a:solidFill>
                <a:latin typeface="+mn-lt"/>
              </a:rPr>
              <a:t>loga</a:t>
            </a:r>
            <a:r>
              <a:rPr lang="sl-SI" sz="2400" i="1" dirty="0">
                <a:solidFill>
                  <a:srgbClr val="00B0F0"/>
                </a:solidFill>
                <a:latin typeface="+mn-lt"/>
              </a:rPr>
              <a:t>, odgovornost </a:t>
            </a:r>
            <a:r>
              <a:rPr lang="sl-SI" sz="2400" i="1" dirty="0" smtClean="0">
                <a:solidFill>
                  <a:srgbClr val="00B0F0"/>
                </a:solidFill>
                <a:latin typeface="+mn-lt"/>
              </a:rPr>
              <a:t>i </a:t>
            </a:r>
            <a:r>
              <a:rPr lang="sl-SI" sz="2400" i="1" dirty="0" err="1" smtClean="0">
                <a:solidFill>
                  <a:srgbClr val="00B0F0"/>
                </a:solidFill>
                <a:latin typeface="+mn-lt"/>
              </a:rPr>
              <a:t>budućnost</a:t>
            </a:r>
            <a:r>
              <a:rPr lang="sl-SI" sz="2400" i="1" dirty="0" smtClean="0">
                <a:solidFill>
                  <a:srgbClr val="00B0F0"/>
                </a:solidFill>
                <a:latin typeface="+mn-lt"/>
              </a:rPr>
              <a:t> knjižnica u </a:t>
            </a:r>
            <a:r>
              <a:rPr lang="sl-SI" sz="2400" i="1" dirty="0">
                <a:solidFill>
                  <a:srgbClr val="00B0F0"/>
                </a:solidFill>
                <a:latin typeface="+mn-lt"/>
              </a:rPr>
              <a:t>dobi </a:t>
            </a:r>
            <a:r>
              <a:rPr lang="sl-SI" sz="2400" i="1" dirty="0" err="1" smtClean="0">
                <a:solidFill>
                  <a:srgbClr val="00B0F0"/>
                </a:solidFill>
                <a:latin typeface="+mn-lt"/>
              </a:rPr>
              <a:t>promjena</a:t>
            </a:r>
            <a:r>
              <a:rPr lang="sl-SI" sz="2400" i="1" dirty="0" smtClean="0">
                <a:solidFill>
                  <a:srgbClr val="00B0F0"/>
                </a:solidFill>
                <a:latin typeface="+mn-lt"/>
              </a:rPr>
              <a:t>.« </a:t>
            </a:r>
          </a:p>
          <a:p>
            <a:endParaRPr lang="sl-SI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Jedan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je od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suvremenih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pokušaja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koji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želi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kompedijski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, na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jednome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mjestu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udružiti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mišljenja i rezultate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istraga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+mn-lt"/>
              </a:rPr>
              <a:t>o 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nekim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najvećim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problemima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i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izazovima</a:t>
            </a:r>
            <a:r>
              <a:rPr lang="sl-SI" sz="2400" dirty="0" smtClean="0">
                <a:solidFill>
                  <a:schemeClr val="bg1"/>
                </a:solidFill>
                <a:latin typeface="+mn-lt"/>
              </a:rPr>
              <a:t> knjižnica </a:t>
            </a:r>
            <a:r>
              <a:rPr lang="sl-SI" sz="2400" dirty="0" err="1" smtClean="0">
                <a:solidFill>
                  <a:schemeClr val="bg1"/>
                </a:solidFill>
                <a:latin typeface="+mn-lt"/>
              </a:rPr>
              <a:t>sadašnjosti</a:t>
            </a:r>
            <a:r>
              <a:rPr lang="sl-SI" sz="2400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13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Razmislak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l-SI" dirty="0" smtClean="0"/>
              <a:t>!!!</a:t>
            </a:r>
          </a:p>
          <a:p>
            <a:r>
              <a:rPr lang="sl-SI" dirty="0"/>
              <a:t>Generacija Google – novi </a:t>
            </a:r>
            <a:r>
              <a:rPr lang="sl-SI" dirty="0" err="1"/>
              <a:t>svemir</a:t>
            </a:r>
            <a:r>
              <a:rPr lang="sl-SI" dirty="0"/>
              <a:t> </a:t>
            </a:r>
            <a:r>
              <a:rPr lang="sl-SI" dirty="0" err="1"/>
              <a:t>korisnika</a:t>
            </a:r>
            <a:r>
              <a:rPr lang="sl-SI" dirty="0"/>
              <a:t>, rezultati </a:t>
            </a:r>
            <a:r>
              <a:rPr lang="sl-SI" dirty="0" err="1"/>
              <a:t>odmah</a:t>
            </a:r>
            <a:r>
              <a:rPr lang="sl-SI" dirty="0"/>
              <a:t> (84 % počne </a:t>
            </a:r>
            <a:r>
              <a:rPr lang="sl-SI" dirty="0" err="1"/>
              <a:t>tražiti</a:t>
            </a:r>
            <a:r>
              <a:rPr lang="sl-SI" dirty="0"/>
              <a:t> na Googlu)…</a:t>
            </a:r>
          </a:p>
          <a:p>
            <a:r>
              <a:rPr lang="sl-SI" dirty="0" smtClean="0"/>
              <a:t>Do </a:t>
            </a:r>
            <a:r>
              <a:rPr lang="sl-SI" dirty="0" err="1" smtClean="0"/>
              <a:t>godine</a:t>
            </a:r>
            <a:r>
              <a:rPr lang="sl-SI" dirty="0" smtClean="0"/>
              <a:t> </a:t>
            </a:r>
            <a:r>
              <a:rPr lang="sl-SI" dirty="0"/>
              <a:t>2020 </a:t>
            </a:r>
            <a:r>
              <a:rPr lang="sl-SI" dirty="0" err="1" smtClean="0"/>
              <a:t>će</a:t>
            </a:r>
            <a:r>
              <a:rPr lang="sl-SI" dirty="0" smtClean="0"/>
              <a:t> generacija Z </a:t>
            </a:r>
            <a:r>
              <a:rPr lang="sl-SI" dirty="0" err="1" smtClean="0"/>
              <a:t>uz</a:t>
            </a:r>
            <a:r>
              <a:rPr lang="sl-SI" dirty="0" smtClean="0"/>
              <a:t> </a:t>
            </a:r>
            <a:r>
              <a:rPr lang="sl-SI" dirty="0" err="1" smtClean="0"/>
              <a:t>računalne</a:t>
            </a:r>
            <a:r>
              <a:rPr lang="sl-SI" dirty="0" smtClean="0"/>
              <a:t> igre </a:t>
            </a:r>
            <a:r>
              <a:rPr lang="sl-SI" dirty="0" err="1" smtClean="0"/>
              <a:t>preživjeti</a:t>
            </a:r>
            <a:r>
              <a:rPr lang="sl-SI" dirty="0" smtClean="0"/>
              <a:t> 10.000 sati i samo 5.000 sati </a:t>
            </a:r>
            <a:r>
              <a:rPr lang="sl-SI" dirty="0" err="1" smtClean="0"/>
              <a:t>uz</a:t>
            </a:r>
            <a:r>
              <a:rPr lang="sl-SI" dirty="0" smtClean="0"/>
              <a:t> </a:t>
            </a:r>
            <a:r>
              <a:rPr lang="sl-SI" dirty="0" err="1" smtClean="0"/>
              <a:t>čitanje</a:t>
            </a:r>
            <a:r>
              <a:rPr lang="sl-SI" dirty="0" smtClean="0"/>
              <a:t> knjiga.</a:t>
            </a:r>
          </a:p>
          <a:p>
            <a:pPr marL="0" indent="0" algn="ctr">
              <a:buNone/>
            </a:pPr>
            <a:r>
              <a:rPr lang="sl-SI" dirty="0" smtClean="0"/>
              <a:t>!!!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60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Razmislak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Mario </a:t>
            </a:r>
            <a:r>
              <a:rPr lang="sl-SI" dirty="0" err="1"/>
              <a:t>Hibert</a:t>
            </a:r>
            <a:r>
              <a:rPr lang="sl-SI" dirty="0"/>
              <a:t>: </a:t>
            </a:r>
            <a:r>
              <a:rPr lang="sl-SI" i="1" dirty="0" err="1"/>
              <a:t>Bibliotekari</a:t>
            </a:r>
            <a:r>
              <a:rPr lang="sl-SI" i="1" dirty="0"/>
              <a:t> u </a:t>
            </a:r>
            <a:r>
              <a:rPr lang="sl-SI" i="1" dirty="0" err="1"/>
              <a:t>umreženom</a:t>
            </a:r>
            <a:r>
              <a:rPr lang="sl-SI" i="1" dirty="0"/>
              <a:t> društvu </a:t>
            </a:r>
            <a:r>
              <a:rPr lang="sl-SI" i="1" dirty="0" err="1"/>
              <a:t>postaju</a:t>
            </a:r>
            <a:r>
              <a:rPr lang="sl-SI" i="1" dirty="0"/>
              <a:t> </a:t>
            </a:r>
            <a:r>
              <a:rPr lang="sl-SI" i="1" dirty="0" err="1"/>
              <a:t>nositelji</a:t>
            </a:r>
            <a:r>
              <a:rPr lang="sl-SI" i="1" dirty="0"/>
              <a:t> društvenih </a:t>
            </a:r>
            <a:r>
              <a:rPr lang="sl-SI" i="1" dirty="0" err="1"/>
              <a:t>promjena</a:t>
            </a:r>
            <a:endParaRPr lang="sl-SI" b="1" i="1" dirty="0"/>
          </a:p>
          <a:p>
            <a:r>
              <a:rPr lang="sl-SI" dirty="0" smtClean="0"/>
              <a:t>Potrebna trenutna refleksija i </a:t>
            </a:r>
            <a:r>
              <a:rPr lang="sl-SI" dirty="0" err="1" smtClean="0"/>
              <a:t>trenutan</a:t>
            </a:r>
            <a:r>
              <a:rPr lang="sl-SI" dirty="0" smtClean="0"/>
              <a:t> </a:t>
            </a:r>
            <a:r>
              <a:rPr lang="sl-SI" dirty="0" err="1" smtClean="0"/>
              <a:t>razmislak</a:t>
            </a:r>
            <a:r>
              <a:rPr lang="sl-SI" dirty="0" smtClean="0"/>
              <a:t> o </a:t>
            </a:r>
            <a:r>
              <a:rPr lang="sl-SI" dirty="0" err="1" smtClean="0"/>
              <a:t>promjenama</a:t>
            </a:r>
            <a:r>
              <a:rPr lang="sl-SI" dirty="0" smtClean="0"/>
              <a:t>.</a:t>
            </a:r>
          </a:p>
          <a:p>
            <a:r>
              <a:rPr lang="sl-SI" dirty="0" smtClean="0"/>
              <a:t>Knjižnice – </a:t>
            </a:r>
            <a:r>
              <a:rPr lang="sl-SI" dirty="0" err="1" smtClean="0"/>
              <a:t>pozitivan</a:t>
            </a:r>
            <a:r>
              <a:rPr lang="sl-SI" dirty="0" smtClean="0"/>
              <a:t> doprinos </a:t>
            </a:r>
            <a:r>
              <a:rPr lang="sl-SI" dirty="0" err="1" smtClean="0"/>
              <a:t>društvenoj</a:t>
            </a:r>
            <a:r>
              <a:rPr lang="sl-SI" dirty="0" smtClean="0"/>
              <a:t> stvarnosti.</a:t>
            </a:r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39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Razmislak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sl-SI" dirty="0" err="1" smtClean="0"/>
              <a:t>Ponekad</a:t>
            </a:r>
            <a:r>
              <a:rPr lang="sl-SI" dirty="0" smtClean="0"/>
              <a:t> </a:t>
            </a:r>
            <a:r>
              <a:rPr lang="sl-SI" dirty="0" err="1" smtClean="0"/>
              <a:t>su</a:t>
            </a:r>
            <a:r>
              <a:rPr lang="sl-SI" dirty="0" smtClean="0"/>
              <a:t> knjižnice </a:t>
            </a:r>
            <a:r>
              <a:rPr lang="sl-SI" dirty="0" err="1" smtClean="0"/>
              <a:t>već</a:t>
            </a:r>
            <a:r>
              <a:rPr lang="sl-SI" dirty="0" smtClean="0"/>
              <a:t> bile prostor  druženja (kavarne, plesi).</a:t>
            </a:r>
          </a:p>
          <a:p>
            <a:r>
              <a:rPr lang="sl-SI" dirty="0" err="1" smtClean="0"/>
              <a:t>Danas</a:t>
            </a:r>
            <a:r>
              <a:rPr lang="sl-SI" dirty="0" smtClean="0"/>
              <a:t> - </a:t>
            </a:r>
            <a:r>
              <a:rPr lang="sl-SI" dirty="0">
                <a:solidFill>
                  <a:srgbClr val="00B0F0"/>
                </a:solidFill>
              </a:rPr>
              <a:t>dnevne sobe </a:t>
            </a:r>
            <a:r>
              <a:rPr lang="sl-SI" dirty="0" smtClean="0">
                <a:solidFill>
                  <a:srgbClr val="00B0F0"/>
                </a:solidFill>
              </a:rPr>
              <a:t>lokalne </a:t>
            </a:r>
            <a:r>
              <a:rPr lang="sl-SI" dirty="0" err="1" smtClean="0">
                <a:solidFill>
                  <a:srgbClr val="00B0F0"/>
                </a:solidFill>
              </a:rPr>
              <a:t>zajednice</a:t>
            </a:r>
            <a:r>
              <a:rPr lang="sl-SI" dirty="0" smtClean="0">
                <a:solidFill>
                  <a:srgbClr val="00B0F0"/>
                </a:solidFill>
              </a:rPr>
              <a:t> i </a:t>
            </a:r>
            <a:r>
              <a:rPr lang="sl-SI" dirty="0">
                <a:solidFill>
                  <a:srgbClr val="00B0F0"/>
                </a:solidFill>
              </a:rPr>
              <a:t>oaze</a:t>
            </a:r>
            <a:r>
              <a:rPr lang="sl-SI" dirty="0"/>
              <a:t> za </a:t>
            </a:r>
            <a:r>
              <a:rPr lang="sl-SI" dirty="0" err="1" smtClean="0"/>
              <a:t>prijatno</a:t>
            </a:r>
            <a:r>
              <a:rPr lang="sl-SI" dirty="0" smtClean="0"/>
              <a:t> i </a:t>
            </a:r>
            <a:r>
              <a:rPr lang="sl-SI" dirty="0" err="1" smtClean="0"/>
              <a:t>korisno</a:t>
            </a:r>
            <a:r>
              <a:rPr lang="sl-SI" dirty="0" smtClean="0"/>
              <a:t> </a:t>
            </a:r>
            <a:r>
              <a:rPr lang="sl-SI" dirty="0" err="1" smtClean="0"/>
              <a:t>preživljavanje</a:t>
            </a:r>
            <a:r>
              <a:rPr lang="sl-SI" dirty="0" smtClean="0"/>
              <a:t> </a:t>
            </a:r>
            <a:r>
              <a:rPr lang="sl-SI" dirty="0" err="1" smtClean="0"/>
              <a:t>slobodnog</a:t>
            </a:r>
            <a:r>
              <a:rPr lang="sl-SI" dirty="0" smtClean="0"/>
              <a:t> vremena </a:t>
            </a:r>
            <a:r>
              <a:rPr lang="sl-SI" dirty="0" err="1" smtClean="0"/>
              <a:t>svih</a:t>
            </a:r>
            <a:r>
              <a:rPr lang="sl-SI" dirty="0" smtClean="0"/>
              <a:t> generacija</a:t>
            </a:r>
          </a:p>
          <a:p>
            <a:r>
              <a:rPr lang="sl-SI" dirty="0" err="1" smtClean="0"/>
              <a:t>Događa</a:t>
            </a:r>
            <a:r>
              <a:rPr lang="sl-SI" dirty="0" smtClean="0"/>
              <a:t> se </a:t>
            </a:r>
            <a:r>
              <a:rPr lang="sl-SI" dirty="0"/>
              <a:t>resocializacija </a:t>
            </a:r>
            <a:r>
              <a:rPr lang="sl-SI" dirty="0" smtClean="0"/>
              <a:t>knjižnica.</a:t>
            </a:r>
            <a:endParaRPr lang="sl-SI" dirty="0"/>
          </a:p>
          <a:p>
            <a:endParaRPr lang="sl-SI" dirty="0"/>
          </a:p>
          <a:p>
            <a:endParaRPr lang="sl-SI" dirty="0" smtClean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35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846158"/>
          </a:xfrm>
        </p:spPr>
        <p:txBody>
          <a:bodyPr/>
          <a:lstStyle/>
          <a:p>
            <a:r>
              <a:rPr lang="sl-SI" dirty="0" err="1" smtClean="0"/>
              <a:t>Razmislak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err="1" smtClean="0"/>
              <a:t>Zbunjenost</a:t>
            </a:r>
            <a:r>
              <a:rPr lang="sl-SI" dirty="0" smtClean="0"/>
              <a:t> na </a:t>
            </a:r>
            <a:r>
              <a:rPr lang="sl-SI" dirty="0" err="1" smtClean="0"/>
              <a:t>području</a:t>
            </a:r>
            <a:r>
              <a:rPr lang="sl-SI" dirty="0" smtClean="0"/>
              <a:t> identiteta </a:t>
            </a:r>
            <a:r>
              <a:rPr lang="sl-SI" dirty="0" err="1" smtClean="0"/>
              <a:t>profesije</a:t>
            </a:r>
            <a:r>
              <a:rPr lang="sl-SI" dirty="0" smtClean="0"/>
              <a:t> –  </a:t>
            </a:r>
            <a:r>
              <a:rPr lang="sl-SI" dirty="0" err="1" smtClean="0"/>
              <a:t>multifunkcionalnost</a:t>
            </a:r>
            <a:r>
              <a:rPr lang="sl-SI" dirty="0" smtClean="0"/>
              <a:t> </a:t>
            </a:r>
            <a:r>
              <a:rPr lang="sl-SI" dirty="0" err="1" smtClean="0"/>
              <a:t>knjižničara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err="1" smtClean="0"/>
              <a:t>Profesija</a:t>
            </a:r>
            <a:r>
              <a:rPr lang="sl-SI" dirty="0" smtClean="0"/>
              <a:t> </a:t>
            </a:r>
            <a:r>
              <a:rPr lang="sl-SI" dirty="0" err="1" smtClean="0"/>
              <a:t>traži</a:t>
            </a:r>
            <a:r>
              <a:rPr lang="sl-SI" dirty="0" smtClean="0"/>
              <a:t> </a:t>
            </a:r>
          </a:p>
          <a:p>
            <a:pPr marL="0" indent="0">
              <a:buNone/>
            </a:pPr>
            <a:r>
              <a:rPr lang="sl-SI" dirty="0" err="1" smtClean="0"/>
              <a:t>sve</a:t>
            </a:r>
            <a:r>
              <a:rPr lang="sl-SI" dirty="0" smtClean="0"/>
              <a:t> više znanja.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556" y="2492896"/>
            <a:ext cx="5030887" cy="377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76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086983"/>
            <a:ext cx="8229600" cy="5760640"/>
          </a:xfrm>
        </p:spPr>
        <p:txBody>
          <a:bodyPr/>
          <a:lstStyle/>
          <a:p>
            <a:pPr marL="0" indent="0" algn="ctr">
              <a:buNone/>
            </a:pPr>
            <a:r>
              <a:rPr lang="sl-SI" dirty="0" smtClean="0"/>
              <a:t>Usluge knjižnica  </a:t>
            </a:r>
            <a:r>
              <a:rPr lang="sl-SI" dirty="0" err="1" smtClean="0"/>
              <a:t>znače</a:t>
            </a:r>
            <a:r>
              <a:rPr lang="sl-SI" dirty="0" smtClean="0"/>
              <a:t> </a:t>
            </a:r>
            <a:r>
              <a:rPr lang="sl-SI" dirty="0" err="1" smtClean="0">
                <a:solidFill>
                  <a:srgbClr val="00B0F0"/>
                </a:solidFill>
              </a:rPr>
              <a:t>dodatnu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vrijednost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cjelokupnoj</a:t>
            </a:r>
            <a:r>
              <a:rPr lang="sl-SI" dirty="0" smtClean="0"/>
              <a:t> sredini.</a:t>
            </a:r>
          </a:p>
          <a:p>
            <a:pPr marL="0" indent="0" algn="ctr">
              <a:buNone/>
            </a:pPr>
            <a:r>
              <a:rPr lang="sl-SI" dirty="0" smtClean="0"/>
              <a:t>U </a:t>
            </a:r>
            <a:r>
              <a:rPr lang="sl-SI" dirty="0" err="1" smtClean="0"/>
              <a:t>izazovima</a:t>
            </a:r>
            <a:r>
              <a:rPr lang="sl-SI" dirty="0" smtClean="0"/>
              <a:t> </a:t>
            </a:r>
            <a:r>
              <a:rPr lang="sl-SI" dirty="0" err="1" smtClean="0"/>
              <a:t>budućnosti</a:t>
            </a:r>
            <a:r>
              <a:rPr lang="sl-SI" dirty="0" smtClean="0"/>
              <a:t> </a:t>
            </a:r>
            <a:r>
              <a:rPr lang="sl-SI" dirty="0" err="1" smtClean="0"/>
              <a:t>moraju</a:t>
            </a:r>
            <a:r>
              <a:rPr lang="sl-SI" dirty="0" smtClean="0"/>
              <a:t> </a:t>
            </a:r>
            <a:r>
              <a:rPr lang="sl-SI" dirty="0" err="1" smtClean="0"/>
              <a:t>nači</a:t>
            </a:r>
            <a:r>
              <a:rPr lang="sl-SI" dirty="0" smtClean="0"/>
              <a:t> novih </a:t>
            </a:r>
            <a:r>
              <a:rPr lang="sl-SI" dirty="0" err="1" smtClean="0"/>
              <a:t>puteva</a:t>
            </a:r>
            <a:r>
              <a:rPr lang="sl-SI" dirty="0" smtClean="0"/>
              <a:t> do </a:t>
            </a:r>
            <a:r>
              <a:rPr lang="sl-SI" dirty="0" err="1" smtClean="0"/>
              <a:t>korisnika</a:t>
            </a:r>
            <a:r>
              <a:rPr lang="sl-SI" dirty="0" smtClean="0"/>
              <a:t> , razviti </a:t>
            </a:r>
            <a:r>
              <a:rPr lang="sl-SI" dirty="0" err="1" smtClean="0"/>
              <a:t>moraju</a:t>
            </a:r>
            <a:r>
              <a:rPr lang="sl-SI" dirty="0" smtClean="0"/>
              <a:t> nove usluge, </a:t>
            </a:r>
            <a:r>
              <a:rPr lang="sl-SI" dirty="0" err="1" smtClean="0"/>
              <a:t>uvečavati</a:t>
            </a:r>
            <a:r>
              <a:rPr lang="sl-SI" dirty="0" smtClean="0"/>
              <a:t> </a:t>
            </a:r>
            <a:r>
              <a:rPr lang="sl-SI" dirty="0" err="1" smtClean="0"/>
              <a:t>kompetencije</a:t>
            </a:r>
            <a:r>
              <a:rPr lang="sl-SI" dirty="0" smtClean="0"/>
              <a:t> </a:t>
            </a:r>
            <a:r>
              <a:rPr lang="sl-SI" dirty="0" err="1" smtClean="0"/>
              <a:t>knjižničara</a:t>
            </a:r>
            <a:r>
              <a:rPr lang="sl-SI" dirty="0" smtClean="0"/>
              <a:t>…</a:t>
            </a:r>
          </a:p>
          <a:p>
            <a:pPr marL="0" indent="0" algn="ctr">
              <a:buNone/>
            </a:pPr>
            <a:r>
              <a:rPr lang="sl-SI" sz="5400" dirty="0" err="1" smtClean="0">
                <a:solidFill>
                  <a:srgbClr val="00B0F0"/>
                </a:solidFill>
              </a:rPr>
              <a:t>Će</a:t>
            </a:r>
            <a:r>
              <a:rPr lang="sl-SI" sz="5400" dirty="0" smtClean="0">
                <a:solidFill>
                  <a:srgbClr val="00B0F0"/>
                </a:solidFill>
              </a:rPr>
              <a:t> </a:t>
            </a:r>
            <a:r>
              <a:rPr lang="sl-SI" sz="5400" dirty="0">
                <a:solidFill>
                  <a:srgbClr val="00B0F0"/>
                </a:solidFill>
              </a:rPr>
              <a:t>politika </a:t>
            </a:r>
            <a:r>
              <a:rPr lang="sl-SI" sz="5400" dirty="0" err="1" smtClean="0">
                <a:solidFill>
                  <a:srgbClr val="00B0F0"/>
                </a:solidFill>
              </a:rPr>
              <a:t>moći</a:t>
            </a:r>
            <a:r>
              <a:rPr lang="sl-SI" sz="5400" dirty="0" smtClean="0">
                <a:solidFill>
                  <a:srgbClr val="00B0F0"/>
                </a:solidFill>
              </a:rPr>
              <a:t> </a:t>
            </a:r>
            <a:r>
              <a:rPr lang="sl-SI" sz="5400" dirty="0">
                <a:solidFill>
                  <a:srgbClr val="00B0F0"/>
                </a:solidFill>
              </a:rPr>
              <a:t>prepoznati </a:t>
            </a:r>
            <a:r>
              <a:rPr lang="sl-SI" sz="5400" dirty="0" err="1" smtClean="0">
                <a:solidFill>
                  <a:srgbClr val="00B0F0"/>
                </a:solidFill>
              </a:rPr>
              <a:t>vrijednost</a:t>
            </a:r>
            <a:r>
              <a:rPr lang="sl-SI" sz="5400" dirty="0" smtClean="0">
                <a:solidFill>
                  <a:srgbClr val="00B0F0"/>
                </a:solidFill>
              </a:rPr>
              <a:t> knjižnica?</a:t>
            </a:r>
            <a:endParaRPr lang="sl-SI" sz="5400" dirty="0">
              <a:solidFill>
                <a:srgbClr val="00B0F0"/>
              </a:solidFill>
            </a:endParaRPr>
          </a:p>
          <a:p>
            <a:endParaRPr lang="sl-SI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46158"/>
          </a:xfrm>
        </p:spPr>
        <p:txBody>
          <a:bodyPr/>
          <a:lstStyle/>
          <a:p>
            <a:r>
              <a:rPr lang="sl-SI" dirty="0" err="1" smtClean="0"/>
              <a:t>Razmislak</a:t>
            </a:r>
            <a:endParaRPr lang="sl-SI" dirty="0"/>
          </a:p>
        </p:txBody>
      </p:sp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03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899592" y="1800686"/>
            <a:ext cx="77048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400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Hvala na </a:t>
            </a:r>
            <a:r>
              <a:rPr lang="sl-SI" sz="5400" dirty="0" err="1" smtClean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pažnji</a:t>
            </a:r>
            <a:r>
              <a:rPr lang="sl-SI" sz="2800" dirty="0" smtClean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sl-SI" sz="5400" dirty="0" smtClean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Milena Bon</a:t>
            </a:r>
            <a:endParaRPr lang="sl-SI" sz="5400" dirty="0">
              <a:solidFill>
                <a:srgbClr val="00B0F0"/>
              </a:solidFill>
              <a:latin typeface="+mj-lt"/>
            </a:endParaRPr>
          </a:p>
          <a:p>
            <a:pPr marL="0" indent="0" algn="ctr">
              <a:buNone/>
            </a:pPr>
            <a:endParaRPr lang="sl-SI" sz="4400" dirty="0" smtClean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0" indent="0" algn="r">
              <a:buNone/>
            </a:pPr>
            <a:endParaRPr lang="sl-SI" sz="2800" dirty="0" smtClean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  <a:p>
            <a:pPr marL="0" indent="0" algn="r">
              <a:buNone/>
            </a:pPr>
            <a:endParaRPr lang="sl-SI" sz="2800" dirty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  <a:p>
            <a:pPr marL="0" indent="0" algn="r">
              <a:buNone/>
            </a:pPr>
            <a:r>
              <a:rPr lang="sl-SI" sz="2800" dirty="0" smtClean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Prevod: Renata Šolar, </a:t>
            </a:r>
          </a:p>
          <a:p>
            <a:pPr lvl="5" algn="r"/>
            <a:r>
              <a:rPr lang="sl-SI" sz="2800" dirty="0" smtClean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Marjan Gujtman</a:t>
            </a:r>
            <a:endParaRPr lang="sl-SI" sz="2800" dirty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  <a:p>
            <a:endParaRPr lang="sl-SI" dirty="0"/>
          </a:p>
        </p:txBody>
      </p:sp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79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26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Knjižnica - 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 err="1" smtClean="0"/>
              <a:t>životni</a:t>
            </a:r>
            <a:r>
              <a:rPr lang="sl-SI" dirty="0" smtClean="0"/>
              <a:t> </a:t>
            </a:r>
            <a:r>
              <a:rPr lang="sl-SI" dirty="0"/>
              <a:t>prostor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B0F0"/>
                </a:solidFill>
              </a:rPr>
              <a:t>Socialni</a:t>
            </a:r>
            <a:r>
              <a:rPr lang="sl-SI" dirty="0" smtClean="0"/>
              <a:t> </a:t>
            </a:r>
            <a:r>
              <a:rPr lang="sl-SI" dirty="0"/>
              <a:t>prostor </a:t>
            </a:r>
            <a:r>
              <a:rPr lang="sl-SI" dirty="0" smtClean="0"/>
              <a:t>- </a:t>
            </a:r>
            <a:r>
              <a:rPr lang="sl-SI" dirty="0"/>
              <a:t>srce lokalne </a:t>
            </a:r>
            <a:r>
              <a:rPr lang="sl-SI" dirty="0" err="1" smtClean="0"/>
              <a:t>zajednice</a:t>
            </a:r>
            <a:r>
              <a:rPr lang="sl-SI" dirty="0" smtClean="0"/>
              <a:t>. </a:t>
            </a:r>
            <a:r>
              <a:rPr lang="sl-SI" dirty="0"/>
              <a:t>Važno je, da se </a:t>
            </a:r>
            <a:r>
              <a:rPr lang="sl-SI" dirty="0" err="1" smtClean="0"/>
              <a:t>redovito</a:t>
            </a:r>
            <a:r>
              <a:rPr lang="sl-SI" dirty="0" smtClean="0"/>
              <a:t> i u isto </a:t>
            </a:r>
            <a:r>
              <a:rPr lang="sl-SI" dirty="0" err="1" smtClean="0"/>
              <a:t>vrijeme</a:t>
            </a:r>
            <a:r>
              <a:rPr lang="sl-SI" dirty="0" smtClean="0"/>
              <a:t> </a:t>
            </a:r>
            <a:r>
              <a:rPr lang="sl-SI" dirty="0" err="1" smtClean="0"/>
              <a:t>sretne</a:t>
            </a:r>
            <a:r>
              <a:rPr lang="sl-SI" dirty="0" smtClean="0"/>
              <a:t> </a:t>
            </a:r>
            <a:r>
              <a:rPr lang="sl-SI" dirty="0"/>
              <a:t>stare </a:t>
            </a:r>
            <a:r>
              <a:rPr lang="sl-SI" dirty="0" err="1" smtClean="0"/>
              <a:t>ili</a:t>
            </a:r>
            <a:r>
              <a:rPr lang="sl-SI" dirty="0" smtClean="0"/>
              <a:t> </a:t>
            </a:r>
            <a:r>
              <a:rPr lang="sl-SI" dirty="0"/>
              <a:t>nove prijatelje. </a:t>
            </a:r>
            <a:endParaRPr lang="sl-SI" dirty="0" smtClean="0"/>
          </a:p>
          <a:p>
            <a:r>
              <a:rPr lang="sl-SI" dirty="0" err="1" smtClean="0"/>
              <a:t>Nije</a:t>
            </a:r>
            <a:r>
              <a:rPr lang="sl-SI" dirty="0" smtClean="0"/>
              <a:t> </a:t>
            </a:r>
            <a:r>
              <a:rPr lang="sl-SI" dirty="0"/>
              <a:t>toliko </a:t>
            </a:r>
            <a:r>
              <a:rPr lang="sl-SI" dirty="0" smtClean="0"/>
              <a:t>važno, </a:t>
            </a:r>
            <a:r>
              <a:rPr lang="sl-SI" dirty="0"/>
              <a:t>da </a:t>
            </a:r>
            <a:r>
              <a:rPr lang="sl-SI" dirty="0" err="1" smtClean="0"/>
              <a:t>su</a:t>
            </a:r>
            <a:r>
              <a:rPr lang="sl-SI" dirty="0" smtClean="0"/>
              <a:t> </a:t>
            </a:r>
            <a:r>
              <a:rPr lang="sl-SI" dirty="0" err="1" smtClean="0"/>
              <a:t>prisutni</a:t>
            </a:r>
            <a:r>
              <a:rPr lang="sl-SI" dirty="0" smtClean="0"/>
              <a:t> </a:t>
            </a:r>
            <a:r>
              <a:rPr lang="sl-SI" dirty="0"/>
              <a:t>hrana </a:t>
            </a:r>
            <a:r>
              <a:rPr lang="sl-SI" dirty="0" smtClean="0"/>
              <a:t>i </a:t>
            </a:r>
            <a:r>
              <a:rPr lang="sl-SI" dirty="0" err="1" smtClean="0"/>
              <a:t>piće</a:t>
            </a:r>
            <a:r>
              <a:rPr lang="sl-SI" dirty="0" smtClean="0"/>
              <a:t>, mora </a:t>
            </a:r>
            <a:r>
              <a:rPr lang="sl-SI" dirty="0"/>
              <a:t>biti </a:t>
            </a:r>
            <a:r>
              <a:rPr lang="sl-SI" dirty="0">
                <a:solidFill>
                  <a:srgbClr val="00B0F0"/>
                </a:solidFill>
              </a:rPr>
              <a:t>udobno</a:t>
            </a:r>
            <a:r>
              <a:rPr lang="sl-SI" dirty="0"/>
              <a:t>, </a:t>
            </a:r>
            <a:r>
              <a:rPr lang="sl-SI" dirty="0" err="1" smtClean="0">
                <a:solidFill>
                  <a:srgbClr val="00B0F0"/>
                </a:solidFill>
              </a:rPr>
              <a:t>jednostavno</a:t>
            </a:r>
            <a:r>
              <a:rPr lang="sl-SI" dirty="0" smtClean="0">
                <a:solidFill>
                  <a:srgbClr val="00B0F0"/>
                </a:solidFill>
              </a:rPr>
              <a:t> i </a:t>
            </a:r>
            <a:r>
              <a:rPr lang="sl-SI" dirty="0" err="1" smtClean="0">
                <a:solidFill>
                  <a:srgbClr val="00B0F0"/>
                </a:solidFill>
              </a:rPr>
              <a:t>lagano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 err="1" smtClean="0">
                <a:solidFill>
                  <a:srgbClr val="00B0F0"/>
                </a:solidFill>
              </a:rPr>
              <a:t>dostupno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/>
              <a:t>(po </a:t>
            </a:r>
            <a:r>
              <a:rPr lang="sl-SI" dirty="0" err="1" smtClean="0"/>
              <a:t>mogućnosti</a:t>
            </a:r>
            <a:r>
              <a:rPr lang="sl-SI" dirty="0" smtClean="0"/>
              <a:t> </a:t>
            </a:r>
            <a:r>
              <a:rPr lang="sl-SI" dirty="0" err="1" smtClean="0"/>
              <a:t>pješice</a:t>
            </a:r>
            <a:r>
              <a:rPr lang="sl-SI" dirty="0" smtClean="0"/>
              <a:t>) </a:t>
            </a:r>
            <a:r>
              <a:rPr lang="sl-SI" dirty="0"/>
              <a:t>in </a:t>
            </a:r>
            <a:r>
              <a:rPr lang="sl-SI" dirty="0" err="1" smtClean="0">
                <a:solidFill>
                  <a:srgbClr val="00B0F0"/>
                </a:solidFill>
              </a:rPr>
              <a:t>pristupačno</a:t>
            </a:r>
            <a:r>
              <a:rPr lang="sl-SI" dirty="0" smtClean="0">
                <a:solidFill>
                  <a:srgbClr val="00B0F0"/>
                </a:solidFill>
              </a:rPr>
              <a:t> </a:t>
            </a:r>
            <a:r>
              <a:rPr lang="sl-SI" dirty="0"/>
              <a:t>(</a:t>
            </a:r>
            <a:r>
              <a:rPr lang="sl-SI" dirty="0" err="1" smtClean="0"/>
              <a:t>bezplatno</a:t>
            </a:r>
            <a:r>
              <a:rPr lang="sl-SI" dirty="0" smtClean="0"/>
              <a:t> </a:t>
            </a:r>
            <a:r>
              <a:rPr lang="sl-SI" dirty="0" err="1"/>
              <a:t>i</a:t>
            </a:r>
            <a:r>
              <a:rPr lang="sl-SI" dirty="0" err="1" smtClean="0"/>
              <a:t>li</a:t>
            </a:r>
            <a:r>
              <a:rPr lang="sl-SI" dirty="0" smtClean="0"/>
              <a:t> </a:t>
            </a:r>
            <a:r>
              <a:rPr lang="sl-SI" dirty="0" err="1" smtClean="0"/>
              <a:t>jeftino</a:t>
            </a:r>
            <a:r>
              <a:rPr lang="sl-SI" dirty="0" smtClean="0"/>
              <a:t>). 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60360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46158"/>
          </a:xfrm>
        </p:spPr>
        <p:txBody>
          <a:bodyPr/>
          <a:lstStyle/>
          <a:p>
            <a:r>
              <a:rPr lang="sl-SI" sz="2000" dirty="0"/>
              <a:t>Reference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sl-SI" sz="1200" dirty="0" smtClean="0"/>
              <a:t>Bešter</a:t>
            </a:r>
            <a:r>
              <a:rPr lang="sl-SI" sz="1200" dirty="0"/>
              <a:t>, T. (2012). Knjižničarstvo kot odgovornost in drugi pogledi na sodobno vlogo knjižnic. V </a:t>
            </a:r>
            <a:r>
              <a:rPr lang="sl-SI" sz="1200" i="1" dirty="0"/>
              <a:t>Knjižničarske novice</a:t>
            </a:r>
            <a:r>
              <a:rPr lang="sl-SI" sz="1200" dirty="0"/>
              <a:t>, 22 (4/5), str. 14-15. Pridobljeno 7. 8. 2013 s spletne strani:  </a:t>
            </a:r>
            <a:r>
              <a:rPr lang="sl-SI" sz="1200" u="sng" dirty="0">
                <a:hlinkClick r:id="rId3"/>
              </a:rPr>
              <a:t>http://www.nuk.uni-lj.si/knjiznicarskenovice/v2/podrobnostClanek.aspx?id=616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dirty="0"/>
              <a:t>Bešter, T. (2010). Nekaj literarnih pogledov na knjižnice. V </a:t>
            </a:r>
            <a:r>
              <a:rPr lang="sl-SI" sz="1200" i="1" dirty="0"/>
              <a:t>Knjižničarske novice</a:t>
            </a:r>
            <a:r>
              <a:rPr lang="sl-SI" sz="1200" dirty="0"/>
              <a:t>, 20 (5), 15-16. Pridobljeno 5. 8. 2013 s spletne strani:  </a:t>
            </a:r>
            <a:r>
              <a:rPr lang="sl-SI" sz="1200" u="sng" dirty="0">
                <a:hlinkClick r:id="rId4"/>
              </a:rPr>
              <a:t>http://www.nuk.uni-lj.si/knjiznicarskenovice/v2/podrobnostClanek.aspx?id=128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dirty="0"/>
              <a:t>Bon, M. (2011). Knjižnice - kulturni, informacijski, </a:t>
            </a:r>
            <a:r>
              <a:rPr lang="sl-SI" sz="1200" dirty="0" err="1"/>
              <a:t>obrazovni</a:t>
            </a:r>
            <a:r>
              <a:rPr lang="sl-SI" sz="1200" dirty="0"/>
              <a:t>, </a:t>
            </a:r>
            <a:r>
              <a:rPr lang="sl-SI" sz="1200" dirty="0" err="1"/>
              <a:t>socijalni</a:t>
            </a:r>
            <a:r>
              <a:rPr lang="sl-SI" sz="1200" dirty="0"/>
              <a:t> i komunikacijski centri. V </a:t>
            </a:r>
            <a:r>
              <a:rPr lang="sl-SI" sz="1200" i="1" dirty="0" err="1"/>
              <a:t>Savjetovanje</a:t>
            </a:r>
            <a:r>
              <a:rPr lang="sl-SI" sz="1200" i="1" dirty="0"/>
              <a:t> za narodne knjižnice u </a:t>
            </a:r>
            <a:r>
              <a:rPr lang="sl-SI" sz="1200" i="1" dirty="0" err="1"/>
              <a:t>Republici</a:t>
            </a:r>
            <a:r>
              <a:rPr lang="sl-SI" sz="1200" i="1" dirty="0"/>
              <a:t> </a:t>
            </a:r>
            <a:r>
              <a:rPr lang="sl-SI" sz="1200" i="1" dirty="0" err="1"/>
              <a:t>Hrvatskoj</a:t>
            </a:r>
            <a:r>
              <a:rPr lang="sl-SI" sz="1200" dirty="0"/>
              <a:t>. Št. 1. Str. 16-17.</a:t>
            </a:r>
          </a:p>
          <a:p>
            <a:pPr lvl="0">
              <a:buFont typeface="+mj-lt"/>
              <a:buAutoNum type="arabicPeriod"/>
            </a:pPr>
            <a:r>
              <a:rPr lang="sl-SI" sz="1200" dirty="0"/>
              <a:t>Bruna. (2013). </a:t>
            </a:r>
            <a:r>
              <a:rPr lang="sl-SI" sz="1200" i="1" dirty="0"/>
              <a:t>Birmingham: 3. rujna </a:t>
            </a:r>
            <a:r>
              <a:rPr lang="sl-SI" sz="1200" i="1" dirty="0" err="1"/>
              <a:t>otvara</a:t>
            </a:r>
            <a:r>
              <a:rPr lang="sl-SI" sz="1200" i="1" dirty="0"/>
              <a:t> se </a:t>
            </a:r>
            <a:r>
              <a:rPr lang="sl-SI" sz="1200" i="1" dirty="0" err="1"/>
              <a:t>najveća</a:t>
            </a:r>
            <a:r>
              <a:rPr lang="sl-SI" sz="1200" i="1" dirty="0"/>
              <a:t> javna knjižnica na </a:t>
            </a:r>
            <a:r>
              <a:rPr lang="sl-SI" sz="1200" i="1" dirty="0" err="1"/>
              <a:t>svijetu</a:t>
            </a:r>
            <a:r>
              <a:rPr lang="sl-SI" sz="1200" dirty="0"/>
              <a:t>. Pridobljeno 1. 9. 2013 s spletne strani: </a:t>
            </a:r>
            <a:r>
              <a:rPr lang="sl-SI" sz="1200" u="sng" dirty="0"/>
              <a:t> </a:t>
            </a:r>
            <a:r>
              <a:rPr lang="sl-SI" sz="1200" u="sng" dirty="0">
                <a:hlinkClick r:id="rId5"/>
              </a:rPr>
              <a:t>http://croatian.cri.cn/361/2013/08/29/142s68476.htm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dirty="0"/>
              <a:t>Butler, R. (2013). </a:t>
            </a:r>
            <a:r>
              <a:rPr lang="sl-SI" sz="1200" i="1" dirty="0" err="1"/>
              <a:t>Reinventing</a:t>
            </a:r>
            <a:r>
              <a:rPr lang="sl-SI" sz="1200" i="1" dirty="0"/>
              <a:t> </a:t>
            </a:r>
            <a:r>
              <a:rPr lang="sl-SI" sz="1200" i="1" dirty="0" err="1"/>
              <a:t>the</a:t>
            </a:r>
            <a:r>
              <a:rPr lang="sl-SI" sz="1200" i="1" dirty="0"/>
              <a:t> </a:t>
            </a:r>
            <a:r>
              <a:rPr lang="sl-SI" sz="1200" i="1" dirty="0" err="1"/>
              <a:t>Library</a:t>
            </a:r>
            <a:r>
              <a:rPr lang="sl-SI" sz="1200" i="1" dirty="0"/>
              <a:t>.</a:t>
            </a:r>
            <a:r>
              <a:rPr lang="sl-SI" sz="1200" dirty="0"/>
              <a:t> Pridobljeno 2. 9. 2013 s spletne strani: </a:t>
            </a:r>
            <a:r>
              <a:rPr lang="sl-SI" sz="1200" u="sng" dirty="0">
                <a:hlinkClick r:id="rId6"/>
              </a:rPr>
              <a:t>http://moreintelligentlife.com/content/ideas/robert-butler/reinventing-library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dirty="0" err="1"/>
              <a:t>Peppers</a:t>
            </a:r>
            <a:r>
              <a:rPr lang="sl-SI" sz="1200" dirty="0"/>
              <a:t>, </a:t>
            </a:r>
            <a:r>
              <a:rPr lang="sl-SI" sz="1200" dirty="0">
                <a:hlinkClick r:id="rId7"/>
              </a:rPr>
              <a:t>M.</a:t>
            </a:r>
            <a:r>
              <a:rPr lang="sl-SI" sz="1200" dirty="0"/>
              <a:t> (2013). </a:t>
            </a:r>
            <a:r>
              <a:rPr lang="sl-SI" sz="1200" dirty="0" err="1"/>
              <a:t>What</a:t>
            </a:r>
            <a:r>
              <a:rPr lang="sl-SI" sz="1200" dirty="0"/>
              <a:t> </a:t>
            </a:r>
            <a:r>
              <a:rPr lang="sl-SI" sz="1200" dirty="0" err="1"/>
              <a:t>students</a:t>
            </a:r>
            <a:r>
              <a:rPr lang="sl-SI" sz="1200" dirty="0"/>
              <a:t> </a:t>
            </a:r>
            <a:r>
              <a:rPr lang="sl-SI" sz="1200" dirty="0" err="1"/>
              <a:t>really</a:t>
            </a:r>
            <a:r>
              <a:rPr lang="sl-SI" sz="1200" dirty="0"/>
              <a:t> do in </a:t>
            </a:r>
            <a:r>
              <a:rPr lang="sl-SI" sz="1200" dirty="0" err="1"/>
              <a:t>libraries</a:t>
            </a:r>
            <a:r>
              <a:rPr lang="sl-SI" sz="1200" dirty="0"/>
              <a:t>: </a:t>
            </a:r>
            <a:r>
              <a:rPr lang="sl-SI" sz="1200" dirty="0" err="1"/>
              <a:t>From</a:t>
            </a:r>
            <a:r>
              <a:rPr lang="sl-SI" sz="1200" dirty="0"/>
              <a:t> </a:t>
            </a:r>
            <a:r>
              <a:rPr lang="sl-SI" sz="1200" dirty="0" err="1"/>
              <a:t>texting</a:t>
            </a:r>
            <a:r>
              <a:rPr lang="sl-SI" sz="1200" dirty="0"/>
              <a:t> </a:t>
            </a:r>
            <a:r>
              <a:rPr lang="sl-SI" sz="1200" dirty="0" err="1"/>
              <a:t>and</a:t>
            </a:r>
            <a:r>
              <a:rPr lang="sl-SI" sz="1200" dirty="0"/>
              <a:t> </a:t>
            </a:r>
            <a:r>
              <a:rPr lang="sl-SI" sz="1200" dirty="0" err="1"/>
              <a:t>Facebook</a:t>
            </a:r>
            <a:r>
              <a:rPr lang="sl-SI" sz="1200" dirty="0"/>
              <a:t> to </a:t>
            </a:r>
            <a:r>
              <a:rPr lang="sl-SI" sz="1200" dirty="0" err="1"/>
              <a:t>online</a:t>
            </a:r>
            <a:r>
              <a:rPr lang="sl-SI" sz="1200" dirty="0"/>
              <a:t> </a:t>
            </a:r>
            <a:r>
              <a:rPr lang="sl-SI" sz="1200" dirty="0" err="1"/>
              <a:t>shopping</a:t>
            </a:r>
            <a:r>
              <a:rPr lang="sl-SI" sz="1200" dirty="0"/>
              <a:t>, </a:t>
            </a:r>
            <a:r>
              <a:rPr lang="sl-SI" sz="1200" dirty="0" err="1"/>
              <a:t>just</a:t>
            </a:r>
            <a:r>
              <a:rPr lang="sl-SI" sz="1200" dirty="0"/>
              <a:t> 18% </a:t>
            </a:r>
            <a:r>
              <a:rPr lang="sl-SI" sz="1200" dirty="0" err="1"/>
              <a:t>of</a:t>
            </a:r>
            <a:r>
              <a:rPr lang="sl-SI" sz="1200" dirty="0"/>
              <a:t> time is </a:t>
            </a:r>
            <a:r>
              <a:rPr lang="sl-SI" sz="1200" dirty="0" err="1"/>
              <a:t>spent</a:t>
            </a:r>
            <a:r>
              <a:rPr lang="sl-SI" sz="1200" dirty="0"/>
              <a:t> </a:t>
            </a:r>
            <a:r>
              <a:rPr lang="sl-SI" sz="1200" dirty="0" err="1"/>
              <a:t>actually</a:t>
            </a:r>
            <a:r>
              <a:rPr lang="sl-SI" sz="1200" dirty="0"/>
              <a:t> READING. V </a:t>
            </a:r>
            <a:r>
              <a:rPr lang="sl-SI" sz="1200" i="1" dirty="0" err="1"/>
              <a:t>Mail</a:t>
            </a:r>
            <a:r>
              <a:rPr lang="sl-SI" sz="1200" i="1" dirty="0"/>
              <a:t> </a:t>
            </a:r>
            <a:r>
              <a:rPr lang="sl-SI" sz="1200" i="1" dirty="0" err="1"/>
              <a:t>Online</a:t>
            </a:r>
            <a:r>
              <a:rPr lang="sl-SI" sz="1200" dirty="0"/>
              <a:t>. Pridobljeno 7. 8. 2013 s spletne strani: </a:t>
            </a:r>
            <a:r>
              <a:rPr lang="sl-SI" sz="1200" u="sng" dirty="0">
                <a:hlinkClick r:id="rId8"/>
              </a:rPr>
              <a:t>http://www.dailymail.co.uk/femail/article-2359481/What-students-really-libraries-From-texting-Facebook-online-shopping-just-18-time-spent-actually-READING.html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dirty="0" err="1"/>
              <a:t>Hibert</a:t>
            </a:r>
            <a:r>
              <a:rPr lang="sl-SI" sz="1200" dirty="0"/>
              <a:t>, M. (2013). </a:t>
            </a:r>
            <a:r>
              <a:rPr lang="sl-SI" sz="1200" i="1" dirty="0" err="1"/>
              <a:t>Bibliotekari</a:t>
            </a:r>
            <a:r>
              <a:rPr lang="sl-SI" sz="1200" i="1" dirty="0"/>
              <a:t> u </a:t>
            </a:r>
            <a:r>
              <a:rPr lang="sl-SI" sz="1200" i="1" dirty="0" err="1"/>
              <a:t>umreženom</a:t>
            </a:r>
            <a:r>
              <a:rPr lang="sl-SI" sz="1200" i="1" dirty="0"/>
              <a:t> društvu </a:t>
            </a:r>
            <a:r>
              <a:rPr lang="sl-SI" sz="1200" i="1" dirty="0" err="1"/>
              <a:t>postaju</a:t>
            </a:r>
            <a:r>
              <a:rPr lang="sl-SI" sz="1200" i="1" dirty="0"/>
              <a:t> </a:t>
            </a:r>
            <a:r>
              <a:rPr lang="sl-SI" sz="1200" i="1" dirty="0" err="1"/>
              <a:t>nositelji</a:t>
            </a:r>
            <a:r>
              <a:rPr lang="sl-SI" sz="1200" i="1" dirty="0"/>
              <a:t> društvenih </a:t>
            </a:r>
            <a:r>
              <a:rPr lang="sl-SI" sz="1200" i="1" dirty="0" err="1"/>
              <a:t>promjena</a:t>
            </a:r>
            <a:r>
              <a:rPr lang="sl-SI" sz="1200" dirty="0"/>
              <a:t>. Pridobljeno 8. 8. 2013 s spletne strani: </a:t>
            </a:r>
            <a:r>
              <a:rPr lang="sl-SI" sz="1200" u="sng" dirty="0">
                <a:hlinkClick r:id="rId9"/>
              </a:rPr>
              <a:t>http://www.novilist.hr/Kultura/Mario-Hibert-Bibliotekari-u-umrezenom-drustvu-postaju-nositelji-drustvenih-promjena 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dirty="0" err="1"/>
              <a:t>The</a:t>
            </a:r>
            <a:r>
              <a:rPr lang="sl-SI" sz="1200" dirty="0"/>
              <a:t> </a:t>
            </a:r>
            <a:r>
              <a:rPr lang="sl-SI" sz="1200" dirty="0" err="1"/>
              <a:t>new</a:t>
            </a:r>
            <a:r>
              <a:rPr lang="sl-SI" sz="1200" dirty="0"/>
              <a:t> </a:t>
            </a:r>
            <a:r>
              <a:rPr lang="sl-SI" sz="1200" dirty="0" err="1"/>
              <a:t>oases</a:t>
            </a:r>
            <a:r>
              <a:rPr lang="sl-SI" sz="1200" dirty="0"/>
              <a:t>. </a:t>
            </a:r>
            <a:r>
              <a:rPr lang="sl-SI" sz="1200" dirty="0" err="1"/>
              <a:t>Nomadism</a:t>
            </a:r>
            <a:r>
              <a:rPr lang="sl-SI" sz="1200" dirty="0"/>
              <a:t> </a:t>
            </a:r>
            <a:r>
              <a:rPr lang="sl-SI" sz="1200" dirty="0" err="1"/>
              <a:t>changes</a:t>
            </a:r>
            <a:r>
              <a:rPr lang="sl-SI" sz="1200" dirty="0"/>
              <a:t> </a:t>
            </a:r>
            <a:r>
              <a:rPr lang="sl-SI" sz="1200" dirty="0" err="1"/>
              <a:t>buildings</a:t>
            </a:r>
            <a:r>
              <a:rPr lang="sl-SI" sz="1200" dirty="0"/>
              <a:t>, </a:t>
            </a:r>
            <a:r>
              <a:rPr lang="sl-SI" sz="1200" dirty="0" err="1"/>
              <a:t>cities</a:t>
            </a:r>
            <a:r>
              <a:rPr lang="sl-SI" sz="1200" dirty="0"/>
              <a:t> </a:t>
            </a:r>
            <a:r>
              <a:rPr lang="sl-SI" sz="1200" dirty="0" err="1"/>
              <a:t>and</a:t>
            </a:r>
            <a:r>
              <a:rPr lang="sl-SI" sz="1200" dirty="0"/>
              <a:t> </a:t>
            </a:r>
            <a:r>
              <a:rPr lang="sl-SI" sz="1200" dirty="0" err="1"/>
              <a:t>traffic</a:t>
            </a:r>
            <a:r>
              <a:rPr lang="sl-SI" sz="1200" dirty="0"/>
              <a:t>. </a:t>
            </a:r>
            <a:r>
              <a:rPr lang="sl-SI" sz="1200" dirty="0" err="1"/>
              <a:t>Special</a:t>
            </a:r>
            <a:r>
              <a:rPr lang="sl-SI" sz="1200" dirty="0"/>
              <a:t> </a:t>
            </a:r>
            <a:r>
              <a:rPr lang="sl-SI" sz="1200" dirty="0" err="1"/>
              <a:t>report</a:t>
            </a:r>
            <a:r>
              <a:rPr lang="sl-SI" sz="1200" dirty="0"/>
              <a:t>: </a:t>
            </a:r>
            <a:r>
              <a:rPr lang="sl-SI" sz="1200" dirty="0" err="1"/>
              <a:t>Mobility</a:t>
            </a:r>
            <a:r>
              <a:rPr lang="sl-SI" sz="1200" dirty="0"/>
              <a:t>. (2008). V </a:t>
            </a:r>
            <a:r>
              <a:rPr lang="sl-SI" sz="1200" i="1" dirty="0" err="1"/>
              <a:t>The</a:t>
            </a:r>
            <a:r>
              <a:rPr lang="sl-SI" sz="1200" i="1" dirty="0"/>
              <a:t> </a:t>
            </a:r>
            <a:r>
              <a:rPr lang="sl-SI" sz="1200" i="1" dirty="0" err="1"/>
              <a:t>Economist</a:t>
            </a:r>
            <a:r>
              <a:rPr lang="sl-SI" sz="1200" dirty="0"/>
              <a:t>, 10. april. Pridobljeno 7. 8. 2013 s spletne strani: </a:t>
            </a:r>
            <a:r>
              <a:rPr lang="sl-SI" sz="1200" u="sng" dirty="0">
                <a:hlinkClick r:id="rId10"/>
              </a:rPr>
              <a:t>http://www.economist.com/node/10950463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dirty="0"/>
              <a:t>Medved, K. (2008). Z 10. posvetovanja slovenskih splošnih knjižnic. V </a:t>
            </a:r>
            <a:r>
              <a:rPr lang="sl-SI" sz="1200" i="1" dirty="0"/>
              <a:t>Knjižničarske novice</a:t>
            </a:r>
            <a:r>
              <a:rPr lang="sl-SI" sz="1200" dirty="0"/>
              <a:t>, 18 (10), 8. Pridobljeno 5. 8. 2013 s spletne strani: </a:t>
            </a:r>
            <a:r>
              <a:rPr lang="sl-SI" sz="1200" u="sng" dirty="0">
                <a:hlinkClick r:id="rId11"/>
              </a:rPr>
              <a:t>http://www.nuk.uni-lj.si/knjiznicarskenovice/2008_10_posvetovanje.asp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dirty="0" err="1"/>
              <a:t>Oldenburg</a:t>
            </a:r>
            <a:r>
              <a:rPr lang="sl-SI" sz="1200" dirty="0"/>
              <a:t>, </a:t>
            </a:r>
            <a:r>
              <a:rPr lang="sl-SI" sz="1200" dirty="0">
                <a:hlinkClick r:id="rId12" tooltip="Search for more by this author"/>
              </a:rPr>
              <a:t>R. (1999). </a:t>
            </a:r>
            <a:r>
              <a:rPr lang="sl-SI" sz="1200" dirty="0"/>
              <a:t> </a:t>
            </a:r>
            <a:r>
              <a:rPr lang="sl-SI" sz="1200" i="1" dirty="0" err="1"/>
              <a:t>The</a:t>
            </a:r>
            <a:r>
              <a:rPr lang="sl-SI" sz="1200" i="1" dirty="0"/>
              <a:t> </a:t>
            </a:r>
            <a:r>
              <a:rPr lang="sl-SI" sz="1200" i="1" dirty="0" err="1"/>
              <a:t>great</a:t>
            </a:r>
            <a:r>
              <a:rPr lang="sl-SI" sz="1200" i="1" dirty="0"/>
              <a:t> </a:t>
            </a:r>
            <a:r>
              <a:rPr lang="sl-SI" sz="1200" i="1" dirty="0" err="1"/>
              <a:t>good</a:t>
            </a:r>
            <a:r>
              <a:rPr lang="sl-SI" sz="1200" i="1" dirty="0"/>
              <a:t> </a:t>
            </a:r>
            <a:r>
              <a:rPr lang="sl-SI" sz="1200" i="1" dirty="0" err="1"/>
              <a:t>place</a:t>
            </a:r>
            <a:r>
              <a:rPr lang="sl-SI" sz="1200" i="1" dirty="0"/>
              <a:t> : </a:t>
            </a:r>
            <a:r>
              <a:rPr lang="sl-SI" sz="1200" i="1" dirty="0" err="1"/>
              <a:t>cafe</a:t>
            </a:r>
            <a:r>
              <a:rPr lang="sl-SI" sz="1200" i="1" dirty="0"/>
              <a:t>́s, coffee shops, bookstores, bars, hair salons, and other hangouts at the heart of a community</a:t>
            </a:r>
            <a:r>
              <a:rPr lang="sl-SI" sz="1200" dirty="0"/>
              <a:t>. New York : Marlowe. </a:t>
            </a:r>
            <a:endParaRPr lang="sl-SI" sz="1200" b="1" dirty="0"/>
          </a:p>
          <a:p>
            <a:pPr lvl="0">
              <a:buFont typeface="+mj-lt"/>
              <a:buAutoNum type="arabicPeriod"/>
            </a:pPr>
            <a:r>
              <a:rPr lang="sl-SI" sz="1200" i="1" dirty="0"/>
              <a:t>Foto: Slovenske knjižnice med najlepšimi. (2009). </a:t>
            </a:r>
            <a:r>
              <a:rPr lang="sl-SI" sz="1200" dirty="0"/>
              <a:t>Pridobljeno 7. 7. 2013 s spletne strani: </a:t>
            </a:r>
            <a:r>
              <a:rPr lang="sl-SI" sz="1200" u="sng" dirty="0">
                <a:hlinkClick r:id="rId13"/>
              </a:rPr>
              <a:t>http://www.rtvslo.si/kultura/knjige/foto-slovenske-knjiznice-med-najlepsimi/208010</a:t>
            </a:r>
            <a:endParaRPr lang="sl-SI" sz="1200" b="1" dirty="0"/>
          </a:p>
          <a:p>
            <a:pPr lvl="0">
              <a:buFont typeface="+mj-lt"/>
              <a:buAutoNum type="arabicPeriod"/>
            </a:pPr>
            <a:r>
              <a:rPr lang="sl-SI" sz="1200" i="1" dirty="0"/>
              <a:t>Uporabnik – sodelavec knjižnice.</a:t>
            </a:r>
            <a:r>
              <a:rPr lang="sl-SI" sz="1200" dirty="0"/>
              <a:t> (2008). Pridobljeno 7. 8. 2013 s spletne strani: </a:t>
            </a:r>
            <a:r>
              <a:rPr lang="sl-SI" sz="1200" u="sng" dirty="0">
                <a:hlinkClick r:id="rId14"/>
              </a:rPr>
              <a:t>http://www.old.zbds-zveza.si/splosne_2008.asp</a:t>
            </a:r>
            <a:endParaRPr lang="sl-SI" sz="1200" dirty="0"/>
          </a:p>
          <a:p>
            <a:pPr lvl="0">
              <a:buFont typeface="+mj-lt"/>
              <a:buAutoNum type="arabicPeriod"/>
            </a:pPr>
            <a:r>
              <a:rPr lang="sl-SI" sz="1200" i="1" dirty="0"/>
              <a:t>Zelena gradnja. Zelena knjižnica  u </a:t>
            </a:r>
            <a:r>
              <a:rPr lang="sl-SI" sz="1200" i="1" dirty="0" err="1"/>
              <a:t>Birmighanu</a:t>
            </a:r>
            <a:r>
              <a:rPr lang="sl-SI" sz="1200" dirty="0"/>
              <a:t>. (2013). Pridobljeno 2. 9. 2013 s spletne strani: </a:t>
            </a:r>
            <a:r>
              <a:rPr lang="sl-SI" sz="1200" u="sng" dirty="0">
                <a:hlinkClick r:id="rId15"/>
              </a:rPr>
              <a:t>http://</a:t>
            </a:r>
            <a:r>
              <a:rPr lang="sl-SI" sz="1200" u="sng" dirty="0" smtClean="0">
                <a:hlinkClick r:id="rId15"/>
              </a:rPr>
              <a:t>www.croenergo.eu/GALERIJA-Zelena-knjiznica-u-Birminghamu-16254.aspx</a:t>
            </a:r>
            <a:endParaRPr lang="sl-SI" sz="1200" u="sng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Europe's largest public library opens in </a:t>
            </a:r>
            <a:r>
              <a:rPr lang="en-US" sz="1200" dirty="0" smtClean="0"/>
              <a:t>Birmingham</a:t>
            </a:r>
            <a:r>
              <a:rPr lang="sl-SI" sz="1200" dirty="0" smtClean="0"/>
              <a:t>. (2013). Pridobljeno 25. </a:t>
            </a:r>
            <a:r>
              <a:rPr lang="sl-SI" sz="1200" dirty="0"/>
              <a:t>9. 2013 s spletne strani:</a:t>
            </a:r>
            <a:r>
              <a:rPr lang="sl-SI" sz="1200" dirty="0" smtClean="0"/>
              <a:t> </a:t>
            </a:r>
            <a:r>
              <a:rPr lang="sl-SI" sz="1200" dirty="0" smtClean="0">
                <a:hlinkClick r:id="rId16"/>
              </a:rPr>
              <a:t>http</a:t>
            </a:r>
            <a:r>
              <a:rPr lang="sl-SI" sz="1200" dirty="0">
                <a:hlinkClick r:id="rId16"/>
              </a:rPr>
              <a:t>://</a:t>
            </a:r>
            <a:r>
              <a:rPr lang="sl-SI" sz="1200" dirty="0" smtClean="0">
                <a:hlinkClick r:id="rId16"/>
              </a:rPr>
              <a:t>www.youtube.com/watch?v=QMJTi3qoxlY</a:t>
            </a:r>
            <a:endParaRPr lang="sl-SI" sz="1200" dirty="0"/>
          </a:p>
          <a:p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80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2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Knjižnica - </a:t>
            </a:r>
            <a:r>
              <a:rPr lang="sl-SI" dirty="0" err="1" smtClean="0"/>
              <a:t>treći</a:t>
            </a:r>
            <a:r>
              <a:rPr lang="sl-SI" dirty="0" smtClean="0"/>
              <a:t> </a:t>
            </a:r>
            <a:r>
              <a:rPr lang="sl-SI" dirty="0" err="1" smtClean="0"/>
              <a:t>životni</a:t>
            </a:r>
            <a:r>
              <a:rPr lang="sl-SI" dirty="0" smtClean="0"/>
              <a:t> </a:t>
            </a:r>
            <a:r>
              <a:rPr lang="sl-SI" dirty="0"/>
              <a:t>prostor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Ljudi </a:t>
            </a:r>
            <a:r>
              <a:rPr lang="sl-SI" dirty="0"/>
              <a:t>se u</a:t>
            </a:r>
            <a:r>
              <a:rPr lang="sl-SI" dirty="0" smtClean="0"/>
              <a:t> </a:t>
            </a:r>
            <a:r>
              <a:rPr lang="sl-SI" dirty="0" err="1" smtClean="0"/>
              <a:t>takvom</a:t>
            </a:r>
            <a:r>
              <a:rPr lang="sl-SI" dirty="0" smtClean="0"/>
              <a:t> </a:t>
            </a:r>
            <a:r>
              <a:rPr lang="sl-SI" dirty="0"/>
              <a:t>prostoru </a:t>
            </a:r>
            <a:r>
              <a:rPr lang="sl-SI" dirty="0" err="1" smtClean="0"/>
              <a:t>osjećaju</a:t>
            </a:r>
            <a:r>
              <a:rPr lang="sl-SI" dirty="0" smtClean="0"/>
              <a:t> </a:t>
            </a:r>
            <a:r>
              <a:rPr lang="sl-SI" dirty="0"/>
              <a:t>dobro, </a:t>
            </a:r>
            <a:r>
              <a:rPr lang="sl-SI" dirty="0" err="1" smtClean="0"/>
              <a:t>jednakopravno</a:t>
            </a:r>
            <a:r>
              <a:rPr lang="sl-SI" dirty="0"/>
              <a:t>, </a:t>
            </a:r>
            <a:r>
              <a:rPr lang="sl-SI" dirty="0" err="1" smtClean="0"/>
              <a:t>opušteno</a:t>
            </a:r>
            <a:r>
              <a:rPr lang="sl-SI" dirty="0" smtClean="0"/>
              <a:t>, dobrodošlo, </a:t>
            </a:r>
            <a:r>
              <a:rPr lang="sl-SI" dirty="0"/>
              <a:t>j</a:t>
            </a:r>
            <a:r>
              <a:rPr lang="sl-SI" dirty="0" smtClean="0"/>
              <a:t>er </a:t>
            </a:r>
            <a:r>
              <a:rPr lang="sl-SI" dirty="0"/>
              <a:t>je </a:t>
            </a:r>
            <a:r>
              <a:rPr lang="sl-SI" dirty="0" err="1" smtClean="0"/>
              <a:t>takav</a:t>
            </a:r>
            <a:r>
              <a:rPr lang="sl-SI" dirty="0" smtClean="0"/>
              <a:t> </a:t>
            </a:r>
            <a:r>
              <a:rPr lang="sl-SI" dirty="0"/>
              <a:t>prostor </a:t>
            </a:r>
            <a:r>
              <a:rPr lang="sl-SI" dirty="0" err="1" smtClean="0">
                <a:solidFill>
                  <a:srgbClr val="00B0F0"/>
                </a:solidFill>
              </a:rPr>
              <a:t>neovisan</a:t>
            </a:r>
            <a:r>
              <a:rPr lang="sl-SI" dirty="0" smtClean="0"/>
              <a:t> i </a:t>
            </a:r>
            <a:r>
              <a:rPr lang="sl-SI" dirty="0"/>
              <a:t>od </a:t>
            </a:r>
            <a:r>
              <a:rPr lang="sl-SI" dirty="0" err="1" smtClean="0"/>
              <a:t>socialnog</a:t>
            </a:r>
            <a:r>
              <a:rPr lang="sl-SI" dirty="0" smtClean="0"/>
              <a:t> i od </a:t>
            </a:r>
            <a:r>
              <a:rPr lang="sl-SI" dirty="0" err="1" smtClean="0"/>
              <a:t>ekonomskog</a:t>
            </a:r>
            <a:r>
              <a:rPr lang="sl-SI" dirty="0" smtClean="0"/>
              <a:t> </a:t>
            </a:r>
            <a:r>
              <a:rPr lang="sl-SI" dirty="0"/>
              <a:t>statusa, </a:t>
            </a:r>
            <a:r>
              <a:rPr lang="sl-SI" dirty="0" err="1" smtClean="0"/>
              <a:t>političke</a:t>
            </a:r>
            <a:r>
              <a:rPr lang="sl-SI" dirty="0" smtClean="0"/>
              <a:t> </a:t>
            </a:r>
            <a:r>
              <a:rPr lang="sl-SI" dirty="0"/>
              <a:t>pripadnosti, starosti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9.10.2013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Milena Bon: Oaza ili dnevni boravak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239E-3183-4DEE-9D4D-AE7B05DE90B9}" type="slidenum">
              <a:rPr lang="sl-SI" smtClean="0"/>
              <a:pPr>
                <a:defRPr/>
              </a:pPr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7894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3803</TotalTime>
  <Words>3936</Words>
  <Application>Microsoft Office PowerPoint</Application>
  <PresentationFormat>Diaprojekcija na zaslonu (4:3)</PresentationFormat>
  <Paragraphs>551</Paragraphs>
  <Slides>80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80</vt:i4>
      </vt:variant>
    </vt:vector>
  </HeadingPairs>
  <TitlesOfParts>
    <vt:vector size="81" baseType="lpstr">
      <vt:lpstr>Officeova tema</vt:lpstr>
      <vt:lpstr> 9. savjetovanje za narodne knjižnice u Republici Hrvatskoj Zadar 9. – 11. 10. 2013  Oaze okupljanja ili dnevni boravak zajednice Milena Bon milena.bon@nuk.uni-lj.si  Narodna in univerzitetna knjižnica, Ljubljana Turjaška 1, 1000 Ljubljana, tel.: ++386 1 5861 313 </vt:lpstr>
      <vt:lpstr>Knjižnice - treći životni prostor</vt:lpstr>
      <vt:lpstr>Treći prostori – nove oaze</vt:lpstr>
      <vt:lpstr>Treći prostori – nove oaze</vt:lpstr>
      <vt:lpstr>Knjižnica – treći životni prostor</vt:lpstr>
      <vt:lpstr>Knjižnica – treći životni prostor</vt:lpstr>
      <vt:lpstr>Knjižnica - treći životni prostor</vt:lpstr>
      <vt:lpstr>Knjižnica - treći životni prostor</vt:lpstr>
      <vt:lpstr>Knjižnica - treći životni prostor</vt:lpstr>
      <vt:lpstr>Knjižnica - treći životni prostor</vt:lpstr>
      <vt:lpstr>Knjižnica - treći životni prostor</vt:lpstr>
      <vt:lpstr>Korisnik  - suradnik knjižnice</vt:lpstr>
      <vt:lpstr>Korisnik  - suradnik knjižnice</vt:lpstr>
      <vt:lpstr>Korisnik - suradnik knjižnice</vt:lpstr>
      <vt:lpstr>Korisnik  - suradnik knjižnice</vt:lpstr>
      <vt:lpstr>Korisnik - suradnik knjižnice</vt:lpstr>
      <vt:lpstr>Korisnik  - suradnik knjižnice</vt:lpstr>
      <vt:lpstr>Korisnik  - suradnik knjižnice</vt:lpstr>
      <vt:lpstr>Korisnik  - suradnik knjižnice</vt:lpstr>
      <vt:lpstr>„Knjižnice korisnicima ili  korisnici  knjižnicama“ </vt:lpstr>
      <vt:lpstr>„Knjižnice korisnicima ili  korisnici knjižnicama“</vt:lpstr>
      <vt:lpstr>„Knjižnice korisnicima ili  korisnici knjižnicama“</vt:lpstr>
      <vt:lpstr>„Knjižnice korosnicima ili  korisnici knjižnicama“</vt:lpstr>
      <vt:lpstr>„Knjižnice korisnicima ili  korisnici  knjižnicama“</vt:lpstr>
      <vt:lpstr>Priče iz knjižnice</vt:lpstr>
      <vt:lpstr>Treći prostor = narodna knjižnica</vt:lpstr>
      <vt:lpstr>Treći prostor = narodna knjižnica</vt:lpstr>
      <vt:lpstr>Treći prostor = narodna knjižnica</vt:lpstr>
      <vt:lpstr>Treći prostor = narodna knjižnica</vt:lpstr>
      <vt:lpstr>Treći prostor = narodna knjižnica</vt:lpstr>
      <vt:lpstr>HOW COLLEGE STUDENTS SPEND THEIR TIME IN THE LIBRARY </vt:lpstr>
      <vt:lpstr>Knjižnica danas, sutra</vt:lpstr>
      <vt:lpstr>Konferenca »Next Library« Aarhus, Danska 17. – 18. junij 2013</vt:lpstr>
      <vt:lpstr>PowerPointova predstavitev</vt:lpstr>
      <vt:lpstr>Konferenca »Next Library« Aarhus, Danska 17. – 18. junij 2013</vt:lpstr>
      <vt:lpstr>Konferenca »Next Library« Aarhus, Danska 17. – 18. junij 2013</vt:lpstr>
      <vt:lpstr>Konferenca »Next Library« Aarhus, Danska 17. – 18. junij 2013</vt:lpstr>
      <vt:lpstr>PowerPointova predstavitev</vt:lpstr>
      <vt:lpstr>PowerPointova predstavitev</vt:lpstr>
      <vt:lpstr>Treći prostori – nove oaze</vt:lpstr>
      <vt:lpstr>Treći prostor – nove oaze</vt:lpstr>
      <vt:lpstr>Treći prostori – nove oaze</vt:lpstr>
      <vt:lpstr>„ Društveno srce Birminghama"</vt:lpstr>
      <vt:lpstr>Najljepše knjižnice</vt:lpstr>
      <vt:lpstr>Knjižnica - destinacija kulturnog turizma</vt:lpstr>
      <vt:lpstr>Knjižnica - destinacija kulturnog turizma</vt:lpstr>
      <vt:lpstr>Najljepše slovenske knjižnice</vt:lpstr>
      <vt:lpstr>Najljepše slovenske knjižnice</vt:lpstr>
      <vt:lpstr>Najljepše slovenske knjižnice</vt:lpstr>
      <vt:lpstr>Najljepše slovenske knjižnice</vt:lpstr>
      <vt:lpstr>Najljepše slovenske knjižnice</vt:lpstr>
      <vt:lpstr>Kako daleko je knjižnica?</vt:lpstr>
      <vt:lpstr>Kako daleko je knjižnica?</vt:lpstr>
      <vt:lpstr>Kako daleko je knjižnica?</vt:lpstr>
      <vt:lpstr>Kako daleko je knjižnica?</vt:lpstr>
      <vt:lpstr>Kako daleko je knjižnica?</vt:lpstr>
      <vt:lpstr>Slovenske narodne knjižnice kao treći prostor za sve generacije</vt:lpstr>
      <vt:lpstr>Slovenske splošne knjižnice kot tretji prostor za vse generacije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Slovenske narodne knjižnice kao treći životni prostor za sve generacije</vt:lpstr>
      <vt:lpstr>Slovenske splošne knjižnice kao treći životni prostor za sve generacije</vt:lpstr>
      <vt:lpstr>Slovenske splošne knjižnice kao treći životni prostor za sve generacije</vt:lpstr>
      <vt:lpstr>Slovenske narodne knjižnice kao treći životni prostor za sve generacije</vt:lpstr>
      <vt:lpstr>Slovenske narodne knjižnice kao treći životni prostor za sve generacije</vt:lpstr>
      <vt:lpstr>Aktivna uloga slovenskih knjižnica u društvenoj stvarnosti</vt:lpstr>
      <vt:lpstr>Podizanje svjesti stanovištva o značaju aktivnog građanstva.</vt:lpstr>
      <vt:lpstr>Slovenske narodne knjižnice kao treći životni prostor za sve generacije</vt:lpstr>
      <vt:lpstr>Slovenske narodne knjižnice kao treći životni prostor za sve generacije</vt:lpstr>
      <vt:lpstr>»Knjižničarstvo kao odgovornost i drugi pogledi na suvremeno ulogo knjižnica« </vt:lpstr>
      <vt:lpstr>Razmislak</vt:lpstr>
      <vt:lpstr>Razmislak</vt:lpstr>
      <vt:lpstr>Razmislak</vt:lpstr>
      <vt:lpstr>Razmislak</vt:lpstr>
      <vt:lpstr>Razmislak</vt:lpstr>
      <vt:lpstr>PowerPointova predstavitev</vt:lpstr>
      <vt:lpstr>Reference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Milena Bon</dc:creator>
  <cp:lastModifiedBy>Milena Bon</cp:lastModifiedBy>
  <cp:revision>229</cp:revision>
  <cp:lastPrinted>2013-10-08T10:38:19Z</cp:lastPrinted>
  <dcterms:created xsi:type="dcterms:W3CDTF">2009-02-23T13:39:39Z</dcterms:created>
  <dcterms:modified xsi:type="dcterms:W3CDTF">2013-10-08T10:38:33Z</dcterms:modified>
</cp:coreProperties>
</file>